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284" r:id="rId6"/>
    <p:sldId id="301" r:id="rId7"/>
    <p:sldId id="259" r:id="rId8"/>
    <p:sldId id="266" r:id="rId9"/>
    <p:sldId id="267" r:id="rId10"/>
    <p:sldId id="268" r:id="rId11"/>
    <p:sldId id="269" r:id="rId12"/>
    <p:sldId id="271" r:id="rId13"/>
    <p:sldId id="273" r:id="rId14"/>
    <p:sldId id="275" r:id="rId15"/>
    <p:sldId id="277" r:id="rId16"/>
    <p:sldId id="279" r:id="rId17"/>
    <p:sldId id="280" r:id="rId18"/>
    <p:sldId id="281" r:id="rId19"/>
    <p:sldId id="283" r:id="rId20"/>
    <p:sldId id="286" r:id="rId21"/>
    <p:sldId id="287" r:id="rId22"/>
    <p:sldId id="292" r:id="rId23"/>
    <p:sldId id="293" r:id="rId24"/>
    <p:sldId id="295" r:id="rId25"/>
    <p:sldId id="296" r:id="rId26"/>
    <p:sldId id="297" r:id="rId27"/>
    <p:sldId id="294" r:id="rId28"/>
    <p:sldId id="302" r:id="rId29"/>
    <p:sldId id="303" r:id="rId30"/>
    <p:sldId id="304" r:id="rId31"/>
    <p:sldId id="30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95380" autoAdjust="0"/>
  </p:normalViewPr>
  <p:slideViewPr>
    <p:cSldViewPr snapToGrid="0">
      <p:cViewPr varScale="1">
        <p:scale>
          <a:sx n="114" d="100"/>
          <a:sy n="114"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4F957-16EF-4D0B-8D9B-94701DA14F64}" type="doc">
      <dgm:prSet loTypeId="urn:microsoft.com/office/officeart/2005/8/layout/vList5" loCatId="list" qsTypeId="urn:microsoft.com/office/officeart/2005/8/quickstyle/3d3" qsCatId="3D" csTypeId="urn:microsoft.com/office/officeart/2005/8/colors/accent6_3" csCatId="accent6" phldr="1"/>
      <dgm:spPr/>
      <dgm:t>
        <a:bodyPr/>
        <a:lstStyle/>
        <a:p>
          <a:endParaRPr lang="tr-TR"/>
        </a:p>
      </dgm:t>
    </dgm:pt>
    <dgm:pt modelId="{C81506B3-3C79-4618-B90D-E3FED44A0210}">
      <dgm:prSet phldrT="[Metin]" custT="1"/>
      <dgm:spPr/>
      <dgm:t>
        <a:bodyPr/>
        <a:lstStyle/>
        <a:p>
          <a:r>
            <a:rPr lang="tr-TR" sz="2800" b="1" dirty="0"/>
            <a:t>Üst Yönetici</a:t>
          </a:r>
          <a:endParaRPr lang="tr-TR" sz="2800" dirty="0"/>
        </a:p>
      </dgm:t>
    </dgm:pt>
    <dgm:pt modelId="{47E6BF75-9FCC-409C-BBB6-108890ADFF97}" type="parTrans" cxnId="{7087EE51-43E9-4D82-A148-799A3B0E795D}">
      <dgm:prSet/>
      <dgm:spPr/>
      <dgm:t>
        <a:bodyPr/>
        <a:lstStyle/>
        <a:p>
          <a:endParaRPr lang="tr-TR"/>
        </a:p>
      </dgm:t>
    </dgm:pt>
    <dgm:pt modelId="{B66BC978-690F-4DC1-9BBC-C493485B2C6F}" type="sibTrans" cxnId="{7087EE51-43E9-4D82-A148-799A3B0E795D}">
      <dgm:prSet/>
      <dgm:spPr/>
      <dgm:t>
        <a:bodyPr/>
        <a:lstStyle/>
        <a:p>
          <a:endParaRPr lang="tr-TR"/>
        </a:p>
      </dgm:t>
    </dgm:pt>
    <dgm:pt modelId="{120AC304-5242-410E-B8FE-D0B1D23E67E6}">
      <dgm:prSet phldrT="[Metin]"/>
      <dgm:spPr/>
      <dgm:t>
        <a:bodyPr/>
        <a:lstStyle/>
        <a:p>
          <a:pPr algn="just"/>
          <a:r>
            <a:rPr lang="tr-TR" dirty="0"/>
            <a:t>İdarede yeterli ve etkili bir iç kontrol sisteminin kurulmasını sağlamak, işleyişi izlemek ve gerekli tedbirleri alarak geliştirmek üst yöneticinin sorumluluğundadır. İç kontrol sisteminin sahibi üst yöneticidir. Üst yönetici, genel olarak izleme görevini üstlenmekle birlikte kurumun hedefleri doğrultusunda faaliyetlerini yürütmesinden ve iç kontrol sisteminin düzgün biçimde işleyişinin sağlanmasından sorumludur.</a:t>
          </a:r>
        </a:p>
      </dgm:t>
    </dgm:pt>
    <dgm:pt modelId="{18386A6B-48A1-46DE-A24E-A70D270EEC0A}" type="parTrans" cxnId="{47CE7849-3D63-47C3-B93D-40FCC0AB8295}">
      <dgm:prSet/>
      <dgm:spPr/>
      <dgm:t>
        <a:bodyPr/>
        <a:lstStyle/>
        <a:p>
          <a:endParaRPr lang="tr-TR"/>
        </a:p>
      </dgm:t>
    </dgm:pt>
    <dgm:pt modelId="{76E9A052-CEA3-4058-9BC6-BCB915B96243}" type="sibTrans" cxnId="{47CE7849-3D63-47C3-B93D-40FCC0AB8295}">
      <dgm:prSet/>
      <dgm:spPr/>
      <dgm:t>
        <a:bodyPr/>
        <a:lstStyle/>
        <a:p>
          <a:endParaRPr lang="tr-TR"/>
        </a:p>
      </dgm:t>
    </dgm:pt>
    <dgm:pt modelId="{BC3879EB-83AE-4DA1-8834-9A454686885D}">
      <dgm:prSet phldrT="[Metin]" custT="1"/>
      <dgm:spPr/>
      <dgm:t>
        <a:bodyPr/>
        <a:lstStyle/>
        <a:p>
          <a:r>
            <a:rPr lang="tr-TR" sz="2800" b="1" dirty="0"/>
            <a:t>Birim yöneticileri (harcama yetkilileri)</a:t>
          </a:r>
          <a:endParaRPr lang="tr-TR" sz="2800" dirty="0"/>
        </a:p>
      </dgm:t>
    </dgm:pt>
    <dgm:pt modelId="{350743B4-7437-4AD4-AA73-FB032E673E1E}" type="parTrans" cxnId="{976DDE7D-D2D0-43E0-A40A-708239BA4413}">
      <dgm:prSet/>
      <dgm:spPr/>
      <dgm:t>
        <a:bodyPr/>
        <a:lstStyle/>
        <a:p>
          <a:endParaRPr lang="tr-TR"/>
        </a:p>
      </dgm:t>
    </dgm:pt>
    <dgm:pt modelId="{E2F7B55D-1E1F-45FC-843E-EF74FE91A586}" type="sibTrans" cxnId="{976DDE7D-D2D0-43E0-A40A-708239BA4413}">
      <dgm:prSet/>
      <dgm:spPr/>
      <dgm:t>
        <a:bodyPr/>
        <a:lstStyle/>
        <a:p>
          <a:endParaRPr lang="tr-TR"/>
        </a:p>
      </dgm:t>
    </dgm:pt>
    <dgm:pt modelId="{455A5F68-E61B-497D-8971-05B7DCB70A96}">
      <dgm:prSet phldrT="[Metin]"/>
      <dgm:spPr/>
      <dgm:t>
        <a:bodyPr/>
        <a:lstStyle/>
        <a:p>
          <a:pPr algn="just"/>
          <a:r>
            <a:rPr lang="tr-TR" dirty="0"/>
            <a:t>Birimlerinde etkili bir iç kontrol sistemi oluşturmak, uygulanmasını sağlamak ve izlemek, zayıf yönleri geliştirmekle sorumludur.</a:t>
          </a:r>
        </a:p>
      </dgm:t>
    </dgm:pt>
    <dgm:pt modelId="{AC56C2B3-8FA8-4751-B0BB-E4B5B6CF8FC3}" type="parTrans" cxnId="{F8558E9D-0EA7-4363-B36A-18023A20E103}">
      <dgm:prSet/>
      <dgm:spPr/>
      <dgm:t>
        <a:bodyPr/>
        <a:lstStyle/>
        <a:p>
          <a:endParaRPr lang="tr-TR"/>
        </a:p>
      </dgm:t>
    </dgm:pt>
    <dgm:pt modelId="{D701F140-BA0A-4574-8330-05D9BA441204}" type="sibTrans" cxnId="{F8558E9D-0EA7-4363-B36A-18023A20E103}">
      <dgm:prSet/>
      <dgm:spPr/>
      <dgm:t>
        <a:bodyPr/>
        <a:lstStyle/>
        <a:p>
          <a:endParaRPr lang="tr-TR"/>
        </a:p>
      </dgm:t>
    </dgm:pt>
    <dgm:pt modelId="{51F9E614-1D33-4334-9038-AA20EE211503}" type="pres">
      <dgm:prSet presAssocID="{9784F957-16EF-4D0B-8D9B-94701DA14F64}" presName="Name0" presStyleCnt="0">
        <dgm:presLayoutVars>
          <dgm:dir/>
          <dgm:animLvl val="lvl"/>
          <dgm:resizeHandles val="exact"/>
        </dgm:presLayoutVars>
      </dgm:prSet>
      <dgm:spPr/>
    </dgm:pt>
    <dgm:pt modelId="{5F86FC35-2280-4D96-BE93-07E56CF93C3D}" type="pres">
      <dgm:prSet presAssocID="{C81506B3-3C79-4618-B90D-E3FED44A0210}" presName="linNode" presStyleCnt="0"/>
      <dgm:spPr/>
    </dgm:pt>
    <dgm:pt modelId="{F4329F44-3135-4CCC-8751-497353550F11}" type="pres">
      <dgm:prSet presAssocID="{C81506B3-3C79-4618-B90D-E3FED44A0210}" presName="parentText" presStyleLbl="node1" presStyleIdx="0" presStyleCnt="2">
        <dgm:presLayoutVars>
          <dgm:chMax val="1"/>
          <dgm:bulletEnabled val="1"/>
        </dgm:presLayoutVars>
      </dgm:prSet>
      <dgm:spPr/>
    </dgm:pt>
    <dgm:pt modelId="{EB1781D6-E8FE-4F5B-9CB9-C47AD0AFD7C0}" type="pres">
      <dgm:prSet presAssocID="{C81506B3-3C79-4618-B90D-E3FED44A0210}" presName="descendantText" presStyleLbl="alignAccFollowNode1" presStyleIdx="0" presStyleCnt="2">
        <dgm:presLayoutVars>
          <dgm:bulletEnabled val="1"/>
        </dgm:presLayoutVars>
      </dgm:prSet>
      <dgm:spPr/>
    </dgm:pt>
    <dgm:pt modelId="{51F9BAFF-3128-488A-B66C-4ABD17F6F1A5}" type="pres">
      <dgm:prSet presAssocID="{B66BC978-690F-4DC1-9BBC-C493485B2C6F}" presName="sp" presStyleCnt="0"/>
      <dgm:spPr/>
    </dgm:pt>
    <dgm:pt modelId="{8F07A2EE-847E-44C4-9D98-FCE3DDF45BF3}" type="pres">
      <dgm:prSet presAssocID="{BC3879EB-83AE-4DA1-8834-9A454686885D}" presName="linNode" presStyleCnt="0"/>
      <dgm:spPr/>
    </dgm:pt>
    <dgm:pt modelId="{A07011FD-3B35-48A1-800F-00D0DAA9A78D}" type="pres">
      <dgm:prSet presAssocID="{BC3879EB-83AE-4DA1-8834-9A454686885D}" presName="parentText" presStyleLbl="node1" presStyleIdx="1" presStyleCnt="2">
        <dgm:presLayoutVars>
          <dgm:chMax val="1"/>
          <dgm:bulletEnabled val="1"/>
        </dgm:presLayoutVars>
      </dgm:prSet>
      <dgm:spPr/>
    </dgm:pt>
    <dgm:pt modelId="{DC44BA1C-6EDD-44E2-9A45-4364646A6FAB}" type="pres">
      <dgm:prSet presAssocID="{BC3879EB-83AE-4DA1-8834-9A454686885D}" presName="descendantText" presStyleLbl="alignAccFollowNode1" presStyleIdx="1" presStyleCnt="2">
        <dgm:presLayoutVars>
          <dgm:bulletEnabled val="1"/>
        </dgm:presLayoutVars>
      </dgm:prSet>
      <dgm:spPr/>
    </dgm:pt>
  </dgm:ptLst>
  <dgm:cxnLst>
    <dgm:cxn modelId="{5C676964-478E-4480-9020-4DD825FDBAFF}" type="presOf" srcId="{455A5F68-E61B-497D-8971-05B7DCB70A96}" destId="{DC44BA1C-6EDD-44E2-9A45-4364646A6FAB}" srcOrd="0" destOrd="0" presId="urn:microsoft.com/office/officeart/2005/8/layout/vList5"/>
    <dgm:cxn modelId="{47CE7849-3D63-47C3-B93D-40FCC0AB8295}" srcId="{C81506B3-3C79-4618-B90D-E3FED44A0210}" destId="{120AC304-5242-410E-B8FE-D0B1D23E67E6}" srcOrd="0" destOrd="0" parTransId="{18386A6B-48A1-46DE-A24E-A70D270EEC0A}" sibTransId="{76E9A052-CEA3-4058-9BC6-BCB915B96243}"/>
    <dgm:cxn modelId="{7087EE51-43E9-4D82-A148-799A3B0E795D}" srcId="{9784F957-16EF-4D0B-8D9B-94701DA14F64}" destId="{C81506B3-3C79-4618-B90D-E3FED44A0210}" srcOrd="0" destOrd="0" parTransId="{47E6BF75-9FCC-409C-BBB6-108890ADFF97}" sibTransId="{B66BC978-690F-4DC1-9BBC-C493485B2C6F}"/>
    <dgm:cxn modelId="{B1065954-3BE6-489D-A611-C0744BB1C2F1}" type="presOf" srcId="{BC3879EB-83AE-4DA1-8834-9A454686885D}" destId="{A07011FD-3B35-48A1-800F-00D0DAA9A78D}" srcOrd="0" destOrd="0" presId="urn:microsoft.com/office/officeart/2005/8/layout/vList5"/>
    <dgm:cxn modelId="{3017517B-07CD-4F51-B470-3697027EF044}" type="presOf" srcId="{120AC304-5242-410E-B8FE-D0B1D23E67E6}" destId="{EB1781D6-E8FE-4F5B-9CB9-C47AD0AFD7C0}" srcOrd="0" destOrd="0" presId="urn:microsoft.com/office/officeart/2005/8/layout/vList5"/>
    <dgm:cxn modelId="{976DDE7D-D2D0-43E0-A40A-708239BA4413}" srcId="{9784F957-16EF-4D0B-8D9B-94701DA14F64}" destId="{BC3879EB-83AE-4DA1-8834-9A454686885D}" srcOrd="1" destOrd="0" parTransId="{350743B4-7437-4AD4-AA73-FB032E673E1E}" sibTransId="{E2F7B55D-1E1F-45FC-843E-EF74FE91A586}"/>
    <dgm:cxn modelId="{F8558E9D-0EA7-4363-B36A-18023A20E103}" srcId="{BC3879EB-83AE-4DA1-8834-9A454686885D}" destId="{455A5F68-E61B-497D-8971-05B7DCB70A96}" srcOrd="0" destOrd="0" parTransId="{AC56C2B3-8FA8-4751-B0BB-E4B5B6CF8FC3}" sibTransId="{D701F140-BA0A-4574-8330-05D9BA441204}"/>
    <dgm:cxn modelId="{6D2BDAAA-4D5F-493C-B215-8175257F96FE}" type="presOf" srcId="{C81506B3-3C79-4618-B90D-E3FED44A0210}" destId="{F4329F44-3135-4CCC-8751-497353550F11}" srcOrd="0" destOrd="0" presId="urn:microsoft.com/office/officeart/2005/8/layout/vList5"/>
    <dgm:cxn modelId="{DF5B29F0-76F4-4F80-856D-CEBEEC7E42B0}" type="presOf" srcId="{9784F957-16EF-4D0B-8D9B-94701DA14F64}" destId="{51F9E614-1D33-4334-9038-AA20EE211503}" srcOrd="0" destOrd="0" presId="urn:microsoft.com/office/officeart/2005/8/layout/vList5"/>
    <dgm:cxn modelId="{98C3FFA9-3CD8-4353-9F4B-25BCEDC47055}" type="presParOf" srcId="{51F9E614-1D33-4334-9038-AA20EE211503}" destId="{5F86FC35-2280-4D96-BE93-07E56CF93C3D}" srcOrd="0" destOrd="0" presId="urn:microsoft.com/office/officeart/2005/8/layout/vList5"/>
    <dgm:cxn modelId="{C03C6DCC-C438-4FAB-8676-07426DB3F5D7}" type="presParOf" srcId="{5F86FC35-2280-4D96-BE93-07E56CF93C3D}" destId="{F4329F44-3135-4CCC-8751-497353550F11}" srcOrd="0" destOrd="0" presId="urn:microsoft.com/office/officeart/2005/8/layout/vList5"/>
    <dgm:cxn modelId="{7EBEFDAA-5E51-4843-98D5-0B6C00179229}" type="presParOf" srcId="{5F86FC35-2280-4D96-BE93-07E56CF93C3D}" destId="{EB1781D6-E8FE-4F5B-9CB9-C47AD0AFD7C0}" srcOrd="1" destOrd="0" presId="urn:microsoft.com/office/officeart/2005/8/layout/vList5"/>
    <dgm:cxn modelId="{BBB53359-3734-41ED-867B-8A1540F30C90}" type="presParOf" srcId="{51F9E614-1D33-4334-9038-AA20EE211503}" destId="{51F9BAFF-3128-488A-B66C-4ABD17F6F1A5}" srcOrd="1" destOrd="0" presId="urn:microsoft.com/office/officeart/2005/8/layout/vList5"/>
    <dgm:cxn modelId="{69D60D42-027B-4867-B57A-8B09264D947B}" type="presParOf" srcId="{51F9E614-1D33-4334-9038-AA20EE211503}" destId="{8F07A2EE-847E-44C4-9D98-FCE3DDF45BF3}" srcOrd="2" destOrd="0" presId="urn:microsoft.com/office/officeart/2005/8/layout/vList5"/>
    <dgm:cxn modelId="{D435B2F5-FFD8-4A0E-B94E-D496ADBF5CCA}" type="presParOf" srcId="{8F07A2EE-847E-44C4-9D98-FCE3DDF45BF3}" destId="{A07011FD-3B35-48A1-800F-00D0DAA9A78D}" srcOrd="0" destOrd="0" presId="urn:microsoft.com/office/officeart/2005/8/layout/vList5"/>
    <dgm:cxn modelId="{4766D4EE-4C95-445F-84DB-B68279E2DEBF}" type="presParOf" srcId="{8F07A2EE-847E-44C4-9D98-FCE3DDF45BF3}" destId="{DC44BA1C-6EDD-44E2-9A45-4364646A6F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54380-4A09-496E-8BB5-8AE692BB0DE4}" type="doc">
      <dgm:prSet loTypeId="urn:microsoft.com/office/officeart/2005/8/layout/vList5" loCatId="list" qsTypeId="urn:microsoft.com/office/officeart/2005/8/quickstyle/3d3" qsCatId="3D" csTypeId="urn:microsoft.com/office/officeart/2005/8/colors/accent6_3" csCatId="accent6" phldr="1"/>
      <dgm:spPr/>
      <dgm:t>
        <a:bodyPr/>
        <a:lstStyle/>
        <a:p>
          <a:endParaRPr lang="tr-TR"/>
        </a:p>
      </dgm:t>
    </dgm:pt>
    <dgm:pt modelId="{7E7FA3E5-B4D0-4A1C-B3C9-ED667AD8E84C}">
      <dgm:prSet phldrT="[Metin]" custT="1"/>
      <dgm:spPr/>
      <dgm:t>
        <a:bodyPr/>
        <a:lstStyle/>
        <a:p>
          <a:pPr>
            <a:buNone/>
          </a:pPr>
          <a:r>
            <a:rPr lang="tr-TR" sz="2800" b="1" dirty="0">
              <a:latin typeface="Calibri" panose="020F0502020204030204"/>
              <a:ea typeface="+mn-ea"/>
              <a:cs typeface="+mn-cs"/>
            </a:rPr>
            <a:t>Strateji Geliştirme Birimi Yöneticileri</a:t>
          </a:r>
          <a:endParaRPr lang="tr-TR" sz="2800" dirty="0"/>
        </a:p>
      </dgm:t>
    </dgm:pt>
    <dgm:pt modelId="{9B29FCA2-4A84-4057-B5B7-BB4A05F50F91}" type="parTrans" cxnId="{309DA5C9-89B7-4500-B34B-AD202D40E82D}">
      <dgm:prSet/>
      <dgm:spPr/>
      <dgm:t>
        <a:bodyPr/>
        <a:lstStyle/>
        <a:p>
          <a:endParaRPr lang="tr-TR"/>
        </a:p>
      </dgm:t>
    </dgm:pt>
    <dgm:pt modelId="{B767A9EF-4972-440D-9BC1-6C30CAF736A7}" type="sibTrans" cxnId="{309DA5C9-89B7-4500-B34B-AD202D40E82D}">
      <dgm:prSet/>
      <dgm:spPr/>
      <dgm:t>
        <a:bodyPr/>
        <a:lstStyle/>
        <a:p>
          <a:endParaRPr lang="tr-TR"/>
        </a:p>
      </dgm:t>
    </dgm:pt>
    <dgm:pt modelId="{3FAF0EEC-E355-4162-B8BF-4E135E7EBE43}">
      <dgm:prSet phldrT="[Metin]" custT="1"/>
      <dgm:spPr/>
      <dgm:t>
        <a:bodyPr/>
        <a:lstStyle/>
        <a:p>
          <a:pPr algn="just">
            <a:buChar char="•"/>
          </a:pPr>
          <a:r>
            <a:rPr lang="tr-TR" sz="1700" dirty="0">
              <a:latin typeface="Calibri" panose="020F0502020204030204"/>
              <a:ea typeface="+mn-ea"/>
              <a:cs typeface="+mn-cs"/>
            </a:rPr>
            <a:t>İç kontrol sisteminin harcama birimlerinde oluşturulması, uygulanması ve geliştirilmesi çalışmalarında koordinasyonu sağlamak, eğitim ve rehberlik hizmeti sağlamaktan sorumludur.</a:t>
          </a:r>
          <a:endParaRPr lang="tr-TR" sz="1700" dirty="0"/>
        </a:p>
      </dgm:t>
    </dgm:pt>
    <dgm:pt modelId="{EB58FB7B-13FB-4896-8A11-172F24FDF79E}" type="parTrans" cxnId="{457A803D-82DF-4B0B-813F-20CD7DACC308}">
      <dgm:prSet/>
      <dgm:spPr/>
      <dgm:t>
        <a:bodyPr/>
        <a:lstStyle/>
        <a:p>
          <a:endParaRPr lang="tr-TR"/>
        </a:p>
      </dgm:t>
    </dgm:pt>
    <dgm:pt modelId="{3DA1EB77-76A7-4FED-933C-5FA732CA6DA0}" type="sibTrans" cxnId="{457A803D-82DF-4B0B-813F-20CD7DACC308}">
      <dgm:prSet/>
      <dgm:spPr/>
      <dgm:t>
        <a:bodyPr/>
        <a:lstStyle/>
        <a:p>
          <a:endParaRPr lang="tr-TR"/>
        </a:p>
      </dgm:t>
    </dgm:pt>
    <dgm:pt modelId="{9A061300-B2E0-41ED-BCC0-B755D367583B}">
      <dgm:prSet phldrT="[Metin]" custT="1"/>
      <dgm:spPr/>
      <dgm:t>
        <a:bodyPr/>
        <a:lstStyle/>
        <a:p>
          <a:r>
            <a:rPr lang="tr-TR" sz="2800" b="1" dirty="0"/>
            <a:t>İç Denetim Birimi</a:t>
          </a:r>
        </a:p>
      </dgm:t>
    </dgm:pt>
    <dgm:pt modelId="{117E142D-2FD1-4D19-900E-523CEA8F1992}" type="parTrans" cxnId="{D3EE9892-E840-4D18-8875-A49A825C0352}">
      <dgm:prSet/>
      <dgm:spPr/>
      <dgm:t>
        <a:bodyPr/>
        <a:lstStyle/>
        <a:p>
          <a:endParaRPr lang="tr-TR"/>
        </a:p>
      </dgm:t>
    </dgm:pt>
    <dgm:pt modelId="{EC949B3E-FC79-4954-920A-566982AE754A}" type="sibTrans" cxnId="{D3EE9892-E840-4D18-8875-A49A825C0352}">
      <dgm:prSet/>
      <dgm:spPr/>
      <dgm:t>
        <a:bodyPr/>
        <a:lstStyle/>
        <a:p>
          <a:endParaRPr lang="tr-TR"/>
        </a:p>
      </dgm:t>
    </dgm:pt>
    <dgm:pt modelId="{F64E028E-F11F-4829-AACB-B13C6F5DA749}">
      <dgm:prSet phldrT="[Metin]" custT="1"/>
      <dgm:spPr/>
      <dgm:t>
        <a:bodyPr/>
        <a:lstStyle/>
        <a:p>
          <a:pPr algn="just">
            <a:buChar char="•"/>
          </a:pPr>
          <a:r>
            <a:rPr lang="tr-TR" sz="1700" dirty="0">
              <a:latin typeface="Calibri" panose="020F0502020204030204"/>
              <a:ea typeface="+mn-ea"/>
              <a:cs typeface="+mn-cs"/>
            </a:rPr>
            <a:t>İç kontrol sisteminin tasarım ve işleyişini sürekli olarak incelemek, güçlü ve zayıf yönlerinin belirlenmesini sağlamak ve geliştirilmesi için değerlendirme ve tavsiyeler sunmak suretiyle iç kontrol sisteminin geliştirilmesine katkıda bulunur.</a:t>
          </a:r>
          <a:endParaRPr lang="tr-TR" sz="1700" dirty="0"/>
        </a:p>
      </dgm:t>
    </dgm:pt>
    <dgm:pt modelId="{D829BF2F-CF69-4AB1-AD76-B6C0CA95158E}" type="parTrans" cxnId="{2E2DB577-217B-4826-8A20-7A2CE8BEAE7D}">
      <dgm:prSet/>
      <dgm:spPr/>
      <dgm:t>
        <a:bodyPr/>
        <a:lstStyle/>
        <a:p>
          <a:endParaRPr lang="tr-TR"/>
        </a:p>
      </dgm:t>
    </dgm:pt>
    <dgm:pt modelId="{163F8DBF-BFA9-4A90-A954-048FBFABA566}" type="sibTrans" cxnId="{2E2DB577-217B-4826-8A20-7A2CE8BEAE7D}">
      <dgm:prSet/>
      <dgm:spPr/>
      <dgm:t>
        <a:bodyPr/>
        <a:lstStyle/>
        <a:p>
          <a:endParaRPr lang="tr-TR"/>
        </a:p>
      </dgm:t>
    </dgm:pt>
    <dgm:pt modelId="{9DEA7606-E11F-485B-B979-83A70645AA0A}">
      <dgm:prSet phldrT="[Metin]" custT="1"/>
      <dgm:spPr/>
      <dgm:t>
        <a:bodyPr/>
        <a:lstStyle/>
        <a:p>
          <a:pPr>
            <a:buNone/>
          </a:pPr>
          <a:r>
            <a:rPr lang="tr-TR" sz="2800" b="1" dirty="0">
              <a:latin typeface="Calibri" panose="020F0502020204030204"/>
              <a:ea typeface="+mn-ea"/>
              <a:cs typeface="+mn-cs"/>
            </a:rPr>
            <a:t>Tüm Personel</a:t>
          </a:r>
          <a:endParaRPr lang="tr-TR" sz="2800" dirty="0"/>
        </a:p>
      </dgm:t>
    </dgm:pt>
    <dgm:pt modelId="{449BDADD-4010-416B-AB97-E742B93346D0}" type="parTrans" cxnId="{CA2AEBB1-191F-4583-BE3C-D7F1A1116E7F}">
      <dgm:prSet/>
      <dgm:spPr/>
      <dgm:t>
        <a:bodyPr/>
        <a:lstStyle/>
        <a:p>
          <a:endParaRPr lang="tr-TR"/>
        </a:p>
      </dgm:t>
    </dgm:pt>
    <dgm:pt modelId="{45241487-5800-4CDC-8865-F2630FAF73C2}" type="sibTrans" cxnId="{CA2AEBB1-191F-4583-BE3C-D7F1A1116E7F}">
      <dgm:prSet/>
      <dgm:spPr/>
      <dgm:t>
        <a:bodyPr/>
        <a:lstStyle/>
        <a:p>
          <a:endParaRPr lang="tr-TR"/>
        </a:p>
      </dgm:t>
    </dgm:pt>
    <dgm:pt modelId="{17A8A600-250F-4059-8382-46BC49F6350D}">
      <dgm:prSet phldrT="[Metin]" custT="1"/>
      <dgm:spPr/>
      <dgm:t>
        <a:bodyPr/>
        <a:lstStyle/>
        <a:p>
          <a:pPr algn="just">
            <a:buChar char="•"/>
          </a:pPr>
          <a:r>
            <a:rPr lang="tr-TR" sz="1600" dirty="0">
              <a:latin typeface="Calibri" panose="020F0502020204030204"/>
              <a:ea typeface="+mn-ea"/>
              <a:cs typeface="+mn-cs"/>
            </a:rPr>
            <a:t>İç kontrol tüm personelin görevinin bir parçasıdır. Kurumda çalışan herkes iç kontrol sisteminin hayata geçirilmesinde rol oynar. İç kontrol yalnızca bir birimdeki personelin yürüteceği bir görev değildir. Kurumda çalışan herkesin yürüttüğü faaliyetlerin içine yerleşmiş bir süreçtir. Bu nedenle ilave bir iş ya da görev olarak düşünülmemelidir.</a:t>
          </a:r>
          <a:endParaRPr lang="tr-TR" sz="1600" dirty="0"/>
        </a:p>
      </dgm:t>
    </dgm:pt>
    <dgm:pt modelId="{B7AB84FC-E5DC-4A7B-8F26-22759C98212F}" type="parTrans" cxnId="{97916301-0A57-43DC-A133-E82749549DA0}">
      <dgm:prSet/>
      <dgm:spPr/>
      <dgm:t>
        <a:bodyPr/>
        <a:lstStyle/>
        <a:p>
          <a:endParaRPr lang="tr-TR"/>
        </a:p>
      </dgm:t>
    </dgm:pt>
    <dgm:pt modelId="{99DBA18D-0ECA-4AC9-AE20-1B4A21E6003A}" type="sibTrans" cxnId="{97916301-0A57-43DC-A133-E82749549DA0}">
      <dgm:prSet/>
      <dgm:spPr/>
      <dgm:t>
        <a:bodyPr/>
        <a:lstStyle/>
        <a:p>
          <a:endParaRPr lang="tr-TR"/>
        </a:p>
      </dgm:t>
    </dgm:pt>
    <dgm:pt modelId="{4BED854D-2684-4B4F-B0C7-B7B99D9A349F}" type="pres">
      <dgm:prSet presAssocID="{E1B54380-4A09-496E-8BB5-8AE692BB0DE4}" presName="Name0" presStyleCnt="0">
        <dgm:presLayoutVars>
          <dgm:dir/>
          <dgm:animLvl val="lvl"/>
          <dgm:resizeHandles val="exact"/>
        </dgm:presLayoutVars>
      </dgm:prSet>
      <dgm:spPr/>
    </dgm:pt>
    <dgm:pt modelId="{D746B470-6640-4133-A5EE-D0449854452E}" type="pres">
      <dgm:prSet presAssocID="{7E7FA3E5-B4D0-4A1C-B3C9-ED667AD8E84C}" presName="linNode" presStyleCnt="0"/>
      <dgm:spPr/>
    </dgm:pt>
    <dgm:pt modelId="{5DAD18C8-C17C-45EB-899B-A2D20DBA25C6}" type="pres">
      <dgm:prSet presAssocID="{7E7FA3E5-B4D0-4A1C-B3C9-ED667AD8E84C}" presName="parentText" presStyleLbl="node1" presStyleIdx="0" presStyleCnt="3">
        <dgm:presLayoutVars>
          <dgm:chMax val="1"/>
          <dgm:bulletEnabled val="1"/>
        </dgm:presLayoutVars>
      </dgm:prSet>
      <dgm:spPr/>
    </dgm:pt>
    <dgm:pt modelId="{B869B95B-1666-4259-BB73-DDAC343354E7}" type="pres">
      <dgm:prSet presAssocID="{7E7FA3E5-B4D0-4A1C-B3C9-ED667AD8E84C}" presName="descendantText" presStyleLbl="alignAccFollowNode1" presStyleIdx="0" presStyleCnt="3">
        <dgm:presLayoutVars>
          <dgm:bulletEnabled val="1"/>
        </dgm:presLayoutVars>
      </dgm:prSet>
      <dgm:spPr/>
    </dgm:pt>
    <dgm:pt modelId="{E24513E3-CDD2-43D2-8601-637DA45A0DF8}" type="pres">
      <dgm:prSet presAssocID="{B767A9EF-4972-440D-9BC1-6C30CAF736A7}" presName="sp" presStyleCnt="0"/>
      <dgm:spPr/>
    </dgm:pt>
    <dgm:pt modelId="{3AFB04CF-3906-4E4A-9B70-17670B4125FE}" type="pres">
      <dgm:prSet presAssocID="{9A061300-B2E0-41ED-BCC0-B755D367583B}" presName="linNode" presStyleCnt="0"/>
      <dgm:spPr/>
    </dgm:pt>
    <dgm:pt modelId="{49A6C8E2-8A86-4879-B963-CF23E920E520}" type="pres">
      <dgm:prSet presAssocID="{9A061300-B2E0-41ED-BCC0-B755D367583B}" presName="parentText" presStyleLbl="node1" presStyleIdx="1" presStyleCnt="3">
        <dgm:presLayoutVars>
          <dgm:chMax val="1"/>
          <dgm:bulletEnabled val="1"/>
        </dgm:presLayoutVars>
      </dgm:prSet>
      <dgm:spPr/>
    </dgm:pt>
    <dgm:pt modelId="{83A23118-6ACA-4B82-BFEA-30901752580E}" type="pres">
      <dgm:prSet presAssocID="{9A061300-B2E0-41ED-BCC0-B755D367583B}" presName="descendantText" presStyleLbl="alignAccFollowNode1" presStyleIdx="1" presStyleCnt="3">
        <dgm:presLayoutVars>
          <dgm:bulletEnabled val="1"/>
        </dgm:presLayoutVars>
      </dgm:prSet>
      <dgm:spPr/>
    </dgm:pt>
    <dgm:pt modelId="{7F0A027E-B224-4849-8236-6AFA96E25994}" type="pres">
      <dgm:prSet presAssocID="{EC949B3E-FC79-4954-920A-566982AE754A}" presName="sp" presStyleCnt="0"/>
      <dgm:spPr/>
    </dgm:pt>
    <dgm:pt modelId="{53618984-73BC-473A-A61E-0F59376E10E7}" type="pres">
      <dgm:prSet presAssocID="{9DEA7606-E11F-485B-B979-83A70645AA0A}" presName="linNode" presStyleCnt="0"/>
      <dgm:spPr/>
    </dgm:pt>
    <dgm:pt modelId="{43696FAF-5AA9-4B56-AD77-9EB7C6E43B41}" type="pres">
      <dgm:prSet presAssocID="{9DEA7606-E11F-485B-B979-83A70645AA0A}" presName="parentText" presStyleLbl="node1" presStyleIdx="2" presStyleCnt="3">
        <dgm:presLayoutVars>
          <dgm:chMax val="1"/>
          <dgm:bulletEnabled val="1"/>
        </dgm:presLayoutVars>
      </dgm:prSet>
      <dgm:spPr/>
    </dgm:pt>
    <dgm:pt modelId="{CA8F1969-88B9-4731-8C70-88C6F013E39D}" type="pres">
      <dgm:prSet presAssocID="{9DEA7606-E11F-485B-B979-83A70645AA0A}" presName="descendantText" presStyleLbl="alignAccFollowNode1" presStyleIdx="2" presStyleCnt="3">
        <dgm:presLayoutVars>
          <dgm:bulletEnabled val="1"/>
        </dgm:presLayoutVars>
      </dgm:prSet>
      <dgm:spPr/>
    </dgm:pt>
  </dgm:ptLst>
  <dgm:cxnLst>
    <dgm:cxn modelId="{97916301-0A57-43DC-A133-E82749549DA0}" srcId="{9DEA7606-E11F-485B-B979-83A70645AA0A}" destId="{17A8A600-250F-4059-8382-46BC49F6350D}" srcOrd="0" destOrd="0" parTransId="{B7AB84FC-E5DC-4A7B-8F26-22759C98212F}" sibTransId="{99DBA18D-0ECA-4AC9-AE20-1B4A21E6003A}"/>
    <dgm:cxn modelId="{F113DE20-0B6E-4065-AB5D-D4F21F19AB99}" type="presOf" srcId="{9DEA7606-E11F-485B-B979-83A70645AA0A}" destId="{43696FAF-5AA9-4B56-AD77-9EB7C6E43B41}" srcOrd="0" destOrd="0" presId="urn:microsoft.com/office/officeart/2005/8/layout/vList5"/>
    <dgm:cxn modelId="{AD544624-0727-480A-B3C5-6040A0CA19D9}" type="presOf" srcId="{9A061300-B2E0-41ED-BCC0-B755D367583B}" destId="{49A6C8E2-8A86-4879-B963-CF23E920E520}" srcOrd="0" destOrd="0" presId="urn:microsoft.com/office/officeart/2005/8/layout/vList5"/>
    <dgm:cxn modelId="{457A803D-82DF-4B0B-813F-20CD7DACC308}" srcId="{7E7FA3E5-B4D0-4A1C-B3C9-ED667AD8E84C}" destId="{3FAF0EEC-E355-4162-B8BF-4E135E7EBE43}" srcOrd="0" destOrd="0" parTransId="{EB58FB7B-13FB-4896-8A11-172F24FDF79E}" sibTransId="{3DA1EB77-76A7-4FED-933C-5FA732CA6DA0}"/>
    <dgm:cxn modelId="{342D0350-AD49-4711-94C3-5725D1C54A0F}" type="presOf" srcId="{E1B54380-4A09-496E-8BB5-8AE692BB0DE4}" destId="{4BED854D-2684-4B4F-B0C7-B7B99D9A349F}" srcOrd="0" destOrd="0" presId="urn:microsoft.com/office/officeart/2005/8/layout/vList5"/>
    <dgm:cxn modelId="{2E2DB577-217B-4826-8A20-7A2CE8BEAE7D}" srcId="{9A061300-B2E0-41ED-BCC0-B755D367583B}" destId="{F64E028E-F11F-4829-AACB-B13C6F5DA749}" srcOrd="0" destOrd="0" parTransId="{D829BF2F-CF69-4AB1-AD76-B6C0CA95158E}" sibTransId="{163F8DBF-BFA9-4A90-A954-048FBFABA566}"/>
    <dgm:cxn modelId="{CABB557A-1B19-48E8-AF37-779AC66D4FB6}" type="presOf" srcId="{7E7FA3E5-B4D0-4A1C-B3C9-ED667AD8E84C}" destId="{5DAD18C8-C17C-45EB-899B-A2D20DBA25C6}" srcOrd="0" destOrd="0" presId="urn:microsoft.com/office/officeart/2005/8/layout/vList5"/>
    <dgm:cxn modelId="{41D86D92-0C04-4D95-BC0E-E53240060850}" type="presOf" srcId="{17A8A600-250F-4059-8382-46BC49F6350D}" destId="{CA8F1969-88B9-4731-8C70-88C6F013E39D}" srcOrd="0" destOrd="0" presId="urn:microsoft.com/office/officeart/2005/8/layout/vList5"/>
    <dgm:cxn modelId="{D3EE9892-E840-4D18-8875-A49A825C0352}" srcId="{E1B54380-4A09-496E-8BB5-8AE692BB0DE4}" destId="{9A061300-B2E0-41ED-BCC0-B755D367583B}" srcOrd="1" destOrd="0" parTransId="{117E142D-2FD1-4D19-900E-523CEA8F1992}" sibTransId="{EC949B3E-FC79-4954-920A-566982AE754A}"/>
    <dgm:cxn modelId="{CA2AEBB1-191F-4583-BE3C-D7F1A1116E7F}" srcId="{E1B54380-4A09-496E-8BB5-8AE692BB0DE4}" destId="{9DEA7606-E11F-485B-B979-83A70645AA0A}" srcOrd="2" destOrd="0" parTransId="{449BDADD-4010-416B-AB97-E742B93346D0}" sibTransId="{45241487-5800-4CDC-8865-F2630FAF73C2}"/>
    <dgm:cxn modelId="{347C32C2-111A-4D39-92CD-BC6E8006E685}" type="presOf" srcId="{3FAF0EEC-E355-4162-B8BF-4E135E7EBE43}" destId="{B869B95B-1666-4259-BB73-DDAC343354E7}" srcOrd="0" destOrd="0" presId="urn:microsoft.com/office/officeart/2005/8/layout/vList5"/>
    <dgm:cxn modelId="{309DA5C9-89B7-4500-B34B-AD202D40E82D}" srcId="{E1B54380-4A09-496E-8BB5-8AE692BB0DE4}" destId="{7E7FA3E5-B4D0-4A1C-B3C9-ED667AD8E84C}" srcOrd="0" destOrd="0" parTransId="{9B29FCA2-4A84-4057-B5B7-BB4A05F50F91}" sibTransId="{B767A9EF-4972-440D-9BC1-6C30CAF736A7}"/>
    <dgm:cxn modelId="{54655EEC-69FE-4470-B8D1-0C5CD7419672}" type="presOf" srcId="{F64E028E-F11F-4829-AACB-B13C6F5DA749}" destId="{83A23118-6ACA-4B82-BFEA-30901752580E}" srcOrd="0" destOrd="0" presId="urn:microsoft.com/office/officeart/2005/8/layout/vList5"/>
    <dgm:cxn modelId="{675258C2-6AA5-47EC-9A1C-30676084E98C}" type="presParOf" srcId="{4BED854D-2684-4B4F-B0C7-B7B99D9A349F}" destId="{D746B470-6640-4133-A5EE-D0449854452E}" srcOrd="0" destOrd="0" presId="urn:microsoft.com/office/officeart/2005/8/layout/vList5"/>
    <dgm:cxn modelId="{8AABC144-0218-47BA-A6F7-66CEB8EF46A6}" type="presParOf" srcId="{D746B470-6640-4133-A5EE-D0449854452E}" destId="{5DAD18C8-C17C-45EB-899B-A2D20DBA25C6}" srcOrd="0" destOrd="0" presId="urn:microsoft.com/office/officeart/2005/8/layout/vList5"/>
    <dgm:cxn modelId="{C4C58D47-A213-4635-ACC4-4382201CECFD}" type="presParOf" srcId="{D746B470-6640-4133-A5EE-D0449854452E}" destId="{B869B95B-1666-4259-BB73-DDAC343354E7}" srcOrd="1" destOrd="0" presId="urn:microsoft.com/office/officeart/2005/8/layout/vList5"/>
    <dgm:cxn modelId="{74E80F1D-A16E-4F05-ACB8-74880F046E77}" type="presParOf" srcId="{4BED854D-2684-4B4F-B0C7-B7B99D9A349F}" destId="{E24513E3-CDD2-43D2-8601-637DA45A0DF8}" srcOrd="1" destOrd="0" presId="urn:microsoft.com/office/officeart/2005/8/layout/vList5"/>
    <dgm:cxn modelId="{6E6FA8A3-BC45-46D3-9B1E-A56D370D4E44}" type="presParOf" srcId="{4BED854D-2684-4B4F-B0C7-B7B99D9A349F}" destId="{3AFB04CF-3906-4E4A-9B70-17670B4125FE}" srcOrd="2" destOrd="0" presId="urn:microsoft.com/office/officeart/2005/8/layout/vList5"/>
    <dgm:cxn modelId="{8DE6C947-442D-44C9-B411-60F3E9C6F738}" type="presParOf" srcId="{3AFB04CF-3906-4E4A-9B70-17670B4125FE}" destId="{49A6C8E2-8A86-4879-B963-CF23E920E520}" srcOrd="0" destOrd="0" presId="urn:microsoft.com/office/officeart/2005/8/layout/vList5"/>
    <dgm:cxn modelId="{D44F924B-72A5-4540-9C6E-07503B373CCB}" type="presParOf" srcId="{3AFB04CF-3906-4E4A-9B70-17670B4125FE}" destId="{83A23118-6ACA-4B82-BFEA-30901752580E}" srcOrd="1" destOrd="0" presId="urn:microsoft.com/office/officeart/2005/8/layout/vList5"/>
    <dgm:cxn modelId="{55F4F607-7EC6-4F68-824A-01187C1BED83}" type="presParOf" srcId="{4BED854D-2684-4B4F-B0C7-B7B99D9A349F}" destId="{7F0A027E-B224-4849-8236-6AFA96E25994}" srcOrd="3" destOrd="0" presId="urn:microsoft.com/office/officeart/2005/8/layout/vList5"/>
    <dgm:cxn modelId="{05A11FDE-6ADF-4589-9365-113C3DCE13CE}" type="presParOf" srcId="{4BED854D-2684-4B4F-B0C7-B7B99D9A349F}" destId="{53618984-73BC-473A-A61E-0F59376E10E7}" srcOrd="4" destOrd="0" presId="urn:microsoft.com/office/officeart/2005/8/layout/vList5"/>
    <dgm:cxn modelId="{5459DAC2-7395-42A8-9A41-1C6DA5BC7C6B}" type="presParOf" srcId="{53618984-73BC-473A-A61E-0F59376E10E7}" destId="{43696FAF-5AA9-4B56-AD77-9EB7C6E43B41}" srcOrd="0" destOrd="0" presId="urn:microsoft.com/office/officeart/2005/8/layout/vList5"/>
    <dgm:cxn modelId="{0BD2D695-0850-4B24-A699-9B28CD3DED14}" type="presParOf" srcId="{53618984-73BC-473A-A61E-0F59376E10E7}" destId="{CA8F1969-88B9-4731-8C70-88C6F013E3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81D6-E8FE-4F5B-9CB9-C47AD0AFD7C0}">
      <dsp:nvSpPr>
        <dsp:cNvPr id="0" name=""/>
        <dsp:cNvSpPr/>
      </dsp:nvSpPr>
      <dsp:spPr>
        <a:xfrm rot="5400000">
          <a:off x="6301587" y="-2303662"/>
          <a:ext cx="1698041" cy="67299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tr-TR" sz="1700" kern="1200" dirty="0"/>
            <a:t>İdarede yeterli ve etkili bir iç kontrol sisteminin kurulmasını sağlamak, işleyişi izlemek ve gerekli tedbirleri alarak geliştirmek üst yöneticinin sorumluluğundadır. İç kontrol sisteminin sahibi üst yöneticidir. Üst yönetici, genel olarak izleme görevini üstlenmekle birlikte kurumun hedefleri doğrultusunda faaliyetlerini yürütmesinden ve iç kontrol sisteminin düzgün biçimde işleyişinin sağlanmasından sorumludur.</a:t>
          </a:r>
        </a:p>
      </dsp:txBody>
      <dsp:txXfrm rot="-5400000">
        <a:off x="3785616" y="295201"/>
        <a:ext cx="6647092" cy="1532257"/>
      </dsp:txXfrm>
    </dsp:sp>
    <dsp:sp modelId="{F4329F44-3135-4CCC-8751-497353550F11}">
      <dsp:nvSpPr>
        <dsp:cNvPr id="0" name=""/>
        <dsp:cNvSpPr/>
      </dsp:nvSpPr>
      <dsp:spPr>
        <a:xfrm>
          <a:off x="0" y="53"/>
          <a:ext cx="3785616" cy="2122552"/>
        </a:xfrm>
        <a:prstGeom prst="roundRect">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t>Üst Yönetici</a:t>
          </a:r>
          <a:endParaRPr lang="tr-TR" sz="2800" kern="1200" dirty="0"/>
        </a:p>
      </dsp:txBody>
      <dsp:txXfrm>
        <a:off x="103614" y="103667"/>
        <a:ext cx="3578388" cy="1915324"/>
      </dsp:txXfrm>
    </dsp:sp>
    <dsp:sp modelId="{DC44BA1C-6EDD-44E2-9A45-4364646A6FAB}">
      <dsp:nvSpPr>
        <dsp:cNvPr id="0" name=""/>
        <dsp:cNvSpPr/>
      </dsp:nvSpPr>
      <dsp:spPr>
        <a:xfrm rot="5400000">
          <a:off x="6301587" y="-74983"/>
          <a:ext cx="1698041" cy="67299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tr-TR" sz="1700" kern="1200" dirty="0"/>
            <a:t>Birimlerinde etkili bir iç kontrol sistemi oluşturmak, uygulanmasını sağlamak ve izlemek, zayıf yönleri geliştirmekle sorumludur.</a:t>
          </a:r>
        </a:p>
      </dsp:txBody>
      <dsp:txXfrm rot="-5400000">
        <a:off x="3785616" y="2523880"/>
        <a:ext cx="6647092" cy="1532257"/>
      </dsp:txXfrm>
    </dsp:sp>
    <dsp:sp modelId="{A07011FD-3B35-48A1-800F-00D0DAA9A78D}">
      <dsp:nvSpPr>
        <dsp:cNvPr id="0" name=""/>
        <dsp:cNvSpPr/>
      </dsp:nvSpPr>
      <dsp:spPr>
        <a:xfrm>
          <a:off x="0" y="2228732"/>
          <a:ext cx="3785616" cy="2122552"/>
        </a:xfrm>
        <a:prstGeom prst="roundRect">
          <a:avLst/>
        </a:prstGeom>
        <a:solidFill>
          <a:schemeClr val="accent6">
            <a:shade val="80000"/>
            <a:hueOff val="321280"/>
            <a:satOff val="-12909"/>
            <a:lumOff val="27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t>Birim yöneticileri (harcama yetkilileri)</a:t>
          </a:r>
          <a:endParaRPr lang="tr-TR" sz="2800" kern="1200" dirty="0"/>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B95B-1666-4259-BB73-DDAC343354E7}">
      <dsp:nvSpPr>
        <dsp:cNvPr id="0" name=""/>
        <dsp:cNvSpPr/>
      </dsp:nvSpPr>
      <dsp:spPr>
        <a:xfrm rot="5400000">
          <a:off x="6522459" y="-2577426"/>
          <a:ext cx="1256297" cy="67299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tr-TR" sz="1700" kern="1200" dirty="0">
              <a:latin typeface="Calibri" panose="020F0502020204030204"/>
              <a:ea typeface="+mn-ea"/>
              <a:cs typeface="+mn-cs"/>
            </a:rPr>
            <a:t>İç kontrol sisteminin harcama birimlerinde oluşturulması, uygulanması ve geliştirilmesi çalışmalarında koordinasyonu sağlamak, eğitim ve rehberlik hizmeti sağlamaktan sorumludur.</a:t>
          </a:r>
          <a:endParaRPr lang="tr-TR" sz="1700" kern="1200" dirty="0"/>
        </a:p>
      </dsp:txBody>
      <dsp:txXfrm rot="-5400000">
        <a:off x="3785616" y="220744"/>
        <a:ext cx="6668657" cy="1133643"/>
      </dsp:txXfrm>
    </dsp:sp>
    <dsp:sp modelId="{5DAD18C8-C17C-45EB-899B-A2D20DBA25C6}">
      <dsp:nvSpPr>
        <dsp:cNvPr id="0" name=""/>
        <dsp:cNvSpPr/>
      </dsp:nvSpPr>
      <dsp:spPr>
        <a:xfrm>
          <a:off x="0" y="2379"/>
          <a:ext cx="3785616" cy="1570371"/>
        </a:xfrm>
        <a:prstGeom prst="roundRect">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Calibri" panose="020F0502020204030204"/>
              <a:ea typeface="+mn-ea"/>
              <a:cs typeface="+mn-cs"/>
            </a:rPr>
            <a:t>Strateji Geliştirme Birimi Yöneticileri</a:t>
          </a:r>
          <a:endParaRPr lang="tr-TR" sz="2800" kern="1200" dirty="0"/>
        </a:p>
      </dsp:txBody>
      <dsp:txXfrm>
        <a:off x="76659" y="79038"/>
        <a:ext cx="3632298" cy="1417053"/>
      </dsp:txXfrm>
    </dsp:sp>
    <dsp:sp modelId="{83A23118-6ACA-4B82-BFEA-30901752580E}">
      <dsp:nvSpPr>
        <dsp:cNvPr id="0" name=""/>
        <dsp:cNvSpPr/>
      </dsp:nvSpPr>
      <dsp:spPr>
        <a:xfrm rot="5400000">
          <a:off x="6522459" y="-928537"/>
          <a:ext cx="1256297" cy="67299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tr-TR" sz="1700" kern="1200" dirty="0">
              <a:latin typeface="Calibri" panose="020F0502020204030204"/>
              <a:ea typeface="+mn-ea"/>
              <a:cs typeface="+mn-cs"/>
            </a:rPr>
            <a:t>İç kontrol sisteminin tasarım ve işleyişini sürekli olarak incelemek, güçlü ve zayıf yönlerinin belirlenmesini sağlamak ve geliştirilmesi için değerlendirme ve tavsiyeler sunmak suretiyle iç kontrol sisteminin geliştirilmesine katkıda bulunur.</a:t>
          </a:r>
          <a:endParaRPr lang="tr-TR" sz="1700" kern="1200" dirty="0"/>
        </a:p>
      </dsp:txBody>
      <dsp:txXfrm rot="-5400000">
        <a:off x="3785616" y="1869633"/>
        <a:ext cx="6668657" cy="1133643"/>
      </dsp:txXfrm>
    </dsp:sp>
    <dsp:sp modelId="{49A6C8E2-8A86-4879-B963-CF23E920E520}">
      <dsp:nvSpPr>
        <dsp:cNvPr id="0" name=""/>
        <dsp:cNvSpPr/>
      </dsp:nvSpPr>
      <dsp:spPr>
        <a:xfrm>
          <a:off x="0" y="1651269"/>
          <a:ext cx="3785616" cy="1570371"/>
        </a:xfrm>
        <a:prstGeom prst="roundRect">
          <a:avLst/>
        </a:prstGeom>
        <a:solidFill>
          <a:schemeClr val="accent6">
            <a:shade val="80000"/>
            <a:hueOff val="160640"/>
            <a:satOff val="-6455"/>
            <a:lumOff val="138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t>İç Denetim Birimi</a:t>
          </a:r>
        </a:p>
      </dsp:txBody>
      <dsp:txXfrm>
        <a:off x="76659" y="1727928"/>
        <a:ext cx="3632298" cy="1417053"/>
      </dsp:txXfrm>
    </dsp:sp>
    <dsp:sp modelId="{CA8F1969-88B9-4731-8C70-88C6F013E39D}">
      <dsp:nvSpPr>
        <dsp:cNvPr id="0" name=""/>
        <dsp:cNvSpPr/>
      </dsp:nvSpPr>
      <dsp:spPr>
        <a:xfrm rot="5400000">
          <a:off x="6522459" y="720352"/>
          <a:ext cx="1256297" cy="67299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a:latin typeface="Calibri" panose="020F0502020204030204"/>
              <a:ea typeface="+mn-ea"/>
              <a:cs typeface="+mn-cs"/>
            </a:rPr>
            <a:t>İç kontrol tüm personelin görevinin bir parçasıdır. Kurumda çalışan herkes iç kontrol sisteminin hayata geçirilmesinde rol oynar. İç kontrol yalnızca bir birimdeki personelin yürüteceği bir görev değildir. Kurumda çalışan herkesin yürüttüğü faaliyetlerin içine yerleşmiş bir süreçtir. Bu nedenle ilave bir iş ya da görev olarak düşünülmemelidir.</a:t>
          </a:r>
          <a:endParaRPr lang="tr-TR" sz="1600" kern="1200" dirty="0"/>
        </a:p>
      </dsp:txBody>
      <dsp:txXfrm rot="-5400000">
        <a:off x="3785616" y="3518523"/>
        <a:ext cx="6668657" cy="1133643"/>
      </dsp:txXfrm>
    </dsp:sp>
    <dsp:sp modelId="{43696FAF-5AA9-4B56-AD77-9EB7C6E43B41}">
      <dsp:nvSpPr>
        <dsp:cNvPr id="0" name=""/>
        <dsp:cNvSpPr/>
      </dsp:nvSpPr>
      <dsp:spPr>
        <a:xfrm>
          <a:off x="0" y="3300159"/>
          <a:ext cx="3785616" cy="1570371"/>
        </a:xfrm>
        <a:prstGeom prst="roundRect">
          <a:avLst/>
        </a:prstGeom>
        <a:solidFill>
          <a:schemeClr val="accent6">
            <a:shade val="80000"/>
            <a:hueOff val="321280"/>
            <a:satOff val="-12909"/>
            <a:lumOff val="27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Calibri" panose="020F0502020204030204"/>
              <a:ea typeface="+mn-ea"/>
              <a:cs typeface="+mn-cs"/>
            </a:rPr>
            <a:t>Tüm Personel</a:t>
          </a:r>
          <a:endParaRPr lang="tr-TR" sz="2800" kern="1200" dirty="0"/>
        </a:p>
      </dsp:txBody>
      <dsp:txXfrm>
        <a:off x="76659" y="3376818"/>
        <a:ext cx="3632298" cy="14170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FA35F5-07F3-4E18-81F5-0710B79510D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EAC264F-1E1E-4861-AD69-D2DB784AD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6C4F6E2-DD7F-45B4-AF33-AA6E6360EAEC}"/>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B4D2D251-3797-429E-99C3-70993970D4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4369CD-F402-4F4C-895F-B9A601C03591}"/>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3447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EDB6D4-14D2-49C3-A736-792BB703B73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82DDCD-94D4-4FBC-9869-C922902B1CE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0122F0-D522-4FC1-97A6-0CD84BA8690A}"/>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119E0F03-5DF3-4A82-B359-AA69C89AF1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600C03-CF96-4C75-A624-A7A062A03566}"/>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175967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B030A8D-5AA2-4D5D-9D32-0C7788F20E1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317393B-5148-4C0E-941D-6CCA2717785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0297852-3D85-49F2-B2C5-2302B88058D4}"/>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91BD1167-B383-4741-A4B9-3288145F3D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1E8387C-D1FB-471B-9D10-A481FDF86C15}"/>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14024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30727E-817B-4FA4-B844-7D8DE1C2627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9D0637-3E68-491A-80D6-6D5ED93844E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2FC718A-B9F3-4C13-AFE7-E941C5A2FED1}"/>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E527C193-C44C-4E87-A5BF-58895C4158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C3576A-E43F-42AB-A101-542B0ABC3F9E}"/>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28662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721393-6DAE-437C-9B55-6C324780CE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58F5348-60F7-403F-88B5-FB321AFA7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C29C1FE-2624-44E2-9B7B-A5816D053413}"/>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423BCADF-D5FC-4674-A34C-2867A43EA0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11E289-66ED-48D3-982E-50D7AB201B6B}"/>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379373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E63D9F-DEDD-4FA6-8609-A7290DD0754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18BB559-D8F0-452B-BD86-5FACBB3D34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7AF5C0C-2193-433A-93EC-782E3311E3F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EB183F4-D9BE-4C04-BE55-ECE39A186FBC}"/>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6" name="Alt Bilgi Yer Tutucusu 5">
            <a:extLst>
              <a:ext uri="{FF2B5EF4-FFF2-40B4-BE49-F238E27FC236}">
                <a16:creationId xmlns:a16="http://schemas.microsoft.com/office/drawing/2014/main" id="{4501C261-9B5B-471E-A115-4227CCF199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5DFCD9-534C-448D-8A5B-03D05C49387F}"/>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196977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F4C8A-F8FF-4A15-A159-E2F846C8A2D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EA52A0-54DD-4E40-B8AB-40BD15ECC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22863C5-E66D-460B-8851-30002F6A811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117F895-566F-45E0-8965-4CB0C6D34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9C598B3-3CE5-4CA0-ADFE-677C29C1279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B2890F8-0C2D-41C6-9E91-F362CC724777}"/>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8" name="Alt Bilgi Yer Tutucusu 7">
            <a:extLst>
              <a:ext uri="{FF2B5EF4-FFF2-40B4-BE49-F238E27FC236}">
                <a16:creationId xmlns:a16="http://schemas.microsoft.com/office/drawing/2014/main" id="{12FF1758-50ED-4441-B17B-C6BB78E8852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F538E22-B911-45F3-893E-27B5FE6362A1}"/>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121687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D4B5A-1759-4217-B355-7DCA5EC438B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041D589-C0E0-479D-B3BD-6C370A5369CC}"/>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4" name="Alt Bilgi Yer Tutucusu 3">
            <a:extLst>
              <a:ext uri="{FF2B5EF4-FFF2-40B4-BE49-F238E27FC236}">
                <a16:creationId xmlns:a16="http://schemas.microsoft.com/office/drawing/2014/main" id="{E8168451-B76A-4735-A967-D14EB5FAD8E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7BC2C90-D80B-49F1-B096-4E9825E0EF37}"/>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226466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B0ACFB5-B936-4278-B9FF-C3EAD4C272F5}"/>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3" name="Alt Bilgi Yer Tutucusu 2">
            <a:extLst>
              <a:ext uri="{FF2B5EF4-FFF2-40B4-BE49-F238E27FC236}">
                <a16:creationId xmlns:a16="http://schemas.microsoft.com/office/drawing/2014/main" id="{41598776-060E-48E1-BE8F-3CA9BA1C389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D552DA6-EC47-4A56-B569-4D7C3BDD8FA3}"/>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293834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6A97AD-4311-4631-98A8-243FED1187E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9C4FF01-294D-4F81-BF17-C0B59300B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95A4E8D-157C-481D-A2E7-D6B55FA19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167830F-2566-4855-A14F-F362834F769A}"/>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6" name="Alt Bilgi Yer Tutucusu 5">
            <a:extLst>
              <a:ext uri="{FF2B5EF4-FFF2-40B4-BE49-F238E27FC236}">
                <a16:creationId xmlns:a16="http://schemas.microsoft.com/office/drawing/2014/main" id="{31A14383-8357-411E-A791-4C805714E3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A516712-D4E8-4397-A5AE-AD77CD28B9B8}"/>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175629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5E37B9-316B-4A9E-A297-C0506054350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33EB6AB-8AB3-4402-B081-185E885EE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D92827-2790-4B49-B655-E1030CFAE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48C52C-523A-4254-98A4-365F91390476}"/>
              </a:ext>
            </a:extLst>
          </p:cNvPr>
          <p:cNvSpPr>
            <a:spLocks noGrp="1"/>
          </p:cNvSpPr>
          <p:nvPr>
            <p:ph type="dt" sz="half" idx="10"/>
          </p:nvPr>
        </p:nvSpPr>
        <p:spPr/>
        <p:txBody>
          <a:bodyPr/>
          <a:lstStyle/>
          <a:p>
            <a:fld id="{78CDE596-DC4F-4F9B-99A4-04DE2966385F}" type="datetimeFigureOut">
              <a:rPr lang="tr-TR" smtClean="0"/>
              <a:t>29.03.2024</a:t>
            </a:fld>
            <a:endParaRPr lang="tr-TR"/>
          </a:p>
        </p:txBody>
      </p:sp>
      <p:sp>
        <p:nvSpPr>
          <p:cNvPr id="6" name="Alt Bilgi Yer Tutucusu 5">
            <a:extLst>
              <a:ext uri="{FF2B5EF4-FFF2-40B4-BE49-F238E27FC236}">
                <a16:creationId xmlns:a16="http://schemas.microsoft.com/office/drawing/2014/main" id="{677D811F-CF19-40BF-B346-E4BC4F63EDC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3D8A710-331D-4038-97F1-C306CF43CA3F}"/>
              </a:ext>
            </a:extLst>
          </p:cNvPr>
          <p:cNvSpPr>
            <a:spLocks noGrp="1"/>
          </p:cNvSpPr>
          <p:nvPr>
            <p:ph type="sldNum" sz="quarter" idx="12"/>
          </p:nvPr>
        </p:nvSpPr>
        <p:spPr/>
        <p:txBody>
          <a:bodyPr/>
          <a:lstStyle/>
          <a:p>
            <a:fld id="{2B9CBFB6-5640-42DB-9219-EF8291E8B234}" type="slidenum">
              <a:rPr lang="tr-TR" smtClean="0"/>
              <a:t>‹#›</a:t>
            </a:fld>
            <a:endParaRPr lang="tr-TR"/>
          </a:p>
        </p:txBody>
      </p:sp>
    </p:spTree>
    <p:extLst>
      <p:ext uri="{BB962C8B-B14F-4D97-AF65-F5344CB8AC3E}">
        <p14:creationId xmlns:p14="http://schemas.microsoft.com/office/powerpoint/2010/main" val="84815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8A4AC0-4781-4D3A-9A07-287E90881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4BD178-5D09-42C0-B2C0-5388B18A0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35D208-7F53-479F-A5C6-07B77AA65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DE596-DC4F-4F9B-99A4-04DE2966385F}" type="datetimeFigureOut">
              <a:rPr lang="tr-TR" smtClean="0"/>
              <a:t>29.03.2024</a:t>
            </a:fld>
            <a:endParaRPr lang="tr-TR"/>
          </a:p>
        </p:txBody>
      </p:sp>
      <p:sp>
        <p:nvSpPr>
          <p:cNvPr id="5" name="Alt Bilgi Yer Tutucusu 4">
            <a:extLst>
              <a:ext uri="{FF2B5EF4-FFF2-40B4-BE49-F238E27FC236}">
                <a16:creationId xmlns:a16="http://schemas.microsoft.com/office/drawing/2014/main" id="{8C392E96-42ED-408A-9130-806E9B25A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AED22DF-7961-42FD-B28A-C4ED5B31F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CBFB6-5640-42DB-9219-EF8291E8B234}" type="slidenum">
              <a:rPr lang="tr-TR" smtClean="0"/>
              <a:t>‹#›</a:t>
            </a:fld>
            <a:endParaRPr lang="tr-TR"/>
          </a:p>
        </p:txBody>
      </p:sp>
    </p:spTree>
    <p:extLst>
      <p:ext uri="{BB962C8B-B14F-4D97-AF65-F5344CB8AC3E}">
        <p14:creationId xmlns:p14="http://schemas.microsoft.com/office/powerpoint/2010/main" val="38308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rateji.ibu.edu.tr/images/documents/ic_kontrol_eylem_plani.x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vzuat.gov.tr/mevzuat?MevzuatNo=9813&amp;MevzuatTur=7&amp;MevzuatTertip=5" TargetMode="External"/><Relationship Id="rId7" Type="http://schemas.openxmlformats.org/officeDocument/2006/relationships/hyperlink" Target="https://ms.hmb.gov.tr/uploads/2019/08/8227kamuickontrolrehberi1versiyon12.pdf" TargetMode="External"/><Relationship Id="rId2" Type="http://schemas.openxmlformats.org/officeDocument/2006/relationships/hyperlink" Target="https://www.mevzuat.gov.tr/MevzuatMetin/1.5.5018.pdf" TargetMode="External"/><Relationship Id="rId1" Type="http://schemas.openxmlformats.org/officeDocument/2006/relationships/slideLayout" Target="../slideLayouts/slideLayout2.xml"/><Relationship Id="rId6" Type="http://schemas.openxmlformats.org/officeDocument/2006/relationships/hyperlink" Target="https://ms.hmb.gov.tr/uploads/2019/01/7922ic-kontrol-standartlarina-uyum-genelgesi.pdf" TargetMode="External"/><Relationship Id="rId5" Type="http://schemas.openxmlformats.org/officeDocument/2006/relationships/hyperlink" Target="http://strateji.ibu.edu.tr/images/documents/ic_kontrol_2020/eylemplanrehber2009.pdf" TargetMode="External"/><Relationship Id="rId4" Type="http://schemas.openxmlformats.org/officeDocument/2006/relationships/hyperlink" Target="https://www.mevzuat.gov.tr/mevzuat?MevzuatNo=11799&amp;MevzuatTur=9&amp;MevzuatTertip=5"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Alt Başlık 2">
            <a:extLst>
              <a:ext uri="{FF2B5EF4-FFF2-40B4-BE49-F238E27FC236}">
                <a16:creationId xmlns:a16="http://schemas.microsoft.com/office/drawing/2014/main" id="{AB7531A0-A8D5-41D2-8A5B-5D3C849795AA}"/>
              </a:ext>
            </a:extLst>
          </p:cNvPr>
          <p:cNvSpPr>
            <a:spLocks noGrp="1"/>
          </p:cNvSpPr>
          <p:nvPr>
            <p:ph type="subTitle" idx="1"/>
          </p:nvPr>
        </p:nvSpPr>
        <p:spPr>
          <a:xfrm>
            <a:off x="4439633" y="4518923"/>
            <a:ext cx="3312734" cy="1141851"/>
          </a:xfrm>
          <a:noFill/>
        </p:spPr>
        <p:txBody>
          <a:bodyPr>
            <a:normAutofit fontScale="85000" lnSpcReduction="20000"/>
          </a:bodyPr>
          <a:lstStyle/>
          <a:p>
            <a:endParaRPr lang="tr-TR" sz="2000" dirty="0">
              <a:solidFill>
                <a:srgbClr val="080808"/>
              </a:solidFill>
            </a:endParaRPr>
          </a:p>
          <a:p>
            <a:r>
              <a:rPr lang="tr-TR" sz="3000" b="1" dirty="0">
                <a:solidFill>
                  <a:srgbClr val="FF0000"/>
                </a:solidFill>
              </a:rPr>
              <a:t>İÇ KONTROL SİSTEMİ</a:t>
            </a:r>
          </a:p>
          <a:p>
            <a:r>
              <a:rPr lang="tr-TR" sz="3000" b="1" dirty="0">
                <a:solidFill>
                  <a:srgbClr val="FF0000"/>
                </a:solidFill>
              </a:rPr>
              <a:t>Ekim 2020</a:t>
            </a:r>
          </a:p>
        </p:txBody>
      </p:sp>
      <p:sp>
        <p:nvSpPr>
          <p:cNvPr id="2" name="Başlık 1">
            <a:extLst>
              <a:ext uri="{FF2B5EF4-FFF2-40B4-BE49-F238E27FC236}">
                <a16:creationId xmlns:a16="http://schemas.microsoft.com/office/drawing/2014/main" id="{F6462245-D8CD-4592-9A74-CC14C99A1D1B}"/>
              </a:ext>
            </a:extLst>
          </p:cNvPr>
          <p:cNvSpPr>
            <a:spLocks noGrp="1"/>
          </p:cNvSpPr>
          <p:nvPr>
            <p:ph type="ctrTitle"/>
          </p:nvPr>
        </p:nvSpPr>
        <p:spPr>
          <a:xfrm>
            <a:off x="3204642" y="2353641"/>
            <a:ext cx="5782716" cy="2150719"/>
          </a:xfrm>
          <a:noFill/>
        </p:spPr>
        <p:txBody>
          <a:bodyPr anchor="ctr">
            <a:normAutofit fontScale="90000"/>
          </a:bodyPr>
          <a:lstStyle/>
          <a:p>
            <a:br>
              <a:rPr kumimoji="0" lang="tr-TR" altLang="tr-TR" sz="4000" b="1" i="0" u="none" strike="noStrike" kern="0" cap="none" spc="0" normalizeH="0" baseline="0" noProof="0" dirty="0">
                <a:ln>
                  <a:noFill/>
                </a:ln>
                <a:solidFill>
                  <a:srgbClr val="FF0000"/>
                </a:solidFill>
                <a:effectLst/>
                <a:uLnTx/>
                <a:uFillTx/>
                <a:latin typeface="Arial"/>
                <a:ea typeface="+mj-ea"/>
                <a:cs typeface="Arial"/>
              </a:rPr>
            </a:br>
            <a:br>
              <a:rPr kumimoji="0" lang="tr-TR" altLang="tr-TR" sz="4000" b="1" i="0" u="none" strike="noStrike" kern="0" cap="none" spc="0" normalizeH="0" baseline="0" noProof="0" dirty="0">
                <a:ln>
                  <a:noFill/>
                </a:ln>
                <a:solidFill>
                  <a:srgbClr val="FF0000"/>
                </a:solidFill>
                <a:effectLst/>
                <a:uLnTx/>
                <a:uFillTx/>
                <a:latin typeface="Arial"/>
                <a:ea typeface="+mj-ea"/>
                <a:cs typeface="Arial"/>
              </a:rPr>
            </a:br>
            <a:r>
              <a:rPr kumimoji="0" lang="tr-TR" altLang="tr-TR" sz="4000" b="1" i="0" u="none" strike="noStrike" kern="0" cap="none" spc="0" normalizeH="0" baseline="0" noProof="0" dirty="0">
                <a:ln>
                  <a:noFill/>
                </a:ln>
                <a:solidFill>
                  <a:srgbClr val="FF0000"/>
                </a:solidFill>
                <a:effectLst/>
                <a:uLnTx/>
                <a:uFillTx/>
                <a:latin typeface="Arial"/>
                <a:ea typeface="+mj-ea"/>
                <a:cs typeface="Arial"/>
              </a:rPr>
              <a:t>BOLU ABANT İZZET BAYSAL ÜNİVERSİTESİ</a:t>
            </a:r>
            <a:br>
              <a:rPr kumimoji="0" lang="tr-TR" altLang="tr-TR" sz="3600" b="1" i="0" u="none" strike="noStrike" kern="0" cap="none" spc="0" normalizeH="0" baseline="0" noProof="0" dirty="0">
                <a:ln>
                  <a:noFill/>
                </a:ln>
                <a:solidFill>
                  <a:srgbClr val="FF0000"/>
                </a:solidFill>
                <a:effectLst/>
                <a:uLnTx/>
                <a:uFillTx/>
                <a:latin typeface="Arial"/>
                <a:ea typeface="+mj-ea"/>
                <a:cs typeface="Arial"/>
              </a:rPr>
            </a:br>
            <a:endParaRPr lang="tr-TR"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F257FF82-6C60-4B38-A1CD-74C915491A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272" y="572465"/>
            <a:ext cx="2313591" cy="2274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370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CF1B67-3EAE-4F9A-99DC-1BD9E18DE026}"/>
              </a:ext>
            </a:extLst>
          </p:cNvPr>
          <p:cNvSpPr>
            <a:spLocks noGrp="1"/>
          </p:cNvSpPr>
          <p:nvPr>
            <p:ph type="title"/>
          </p:nvPr>
        </p:nvSpPr>
        <p:spPr>
          <a:xfrm>
            <a:off x="838200" y="365126"/>
            <a:ext cx="10515600" cy="673562"/>
          </a:xfrm>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1.KONTROL ORTAMI</a:t>
            </a:r>
            <a:endParaRPr lang="tr-TR" dirty="0"/>
          </a:p>
        </p:txBody>
      </p:sp>
      <p:graphicFrame>
        <p:nvGraphicFramePr>
          <p:cNvPr id="4" name="Tablo 4">
            <a:extLst>
              <a:ext uri="{FF2B5EF4-FFF2-40B4-BE49-F238E27FC236}">
                <a16:creationId xmlns:a16="http://schemas.microsoft.com/office/drawing/2014/main" id="{78C85168-A93C-4479-910E-35FCF941C75E}"/>
              </a:ext>
            </a:extLst>
          </p:cNvPr>
          <p:cNvGraphicFramePr>
            <a:graphicFrameLocks noGrp="1"/>
          </p:cNvGraphicFramePr>
          <p:nvPr>
            <p:ph idx="1"/>
            <p:extLst>
              <p:ext uri="{D42A27DB-BD31-4B8C-83A1-F6EECF244321}">
                <p14:modId xmlns:p14="http://schemas.microsoft.com/office/powerpoint/2010/main" val="2780197926"/>
              </p:ext>
            </p:extLst>
          </p:nvPr>
        </p:nvGraphicFramePr>
        <p:xfrm>
          <a:off x="838200" y="1038688"/>
          <a:ext cx="10515600" cy="5069148"/>
        </p:xfrm>
        <a:graphic>
          <a:graphicData uri="http://schemas.openxmlformats.org/drawingml/2006/table">
            <a:tbl>
              <a:tblPr firstRow="1" bandRow="1">
                <a:tableStyleId>{5C22544A-7EE6-4342-B048-85BDC9FD1C3A}</a:tableStyleId>
              </a:tblPr>
              <a:tblGrid>
                <a:gridCol w="1594282">
                  <a:extLst>
                    <a:ext uri="{9D8B030D-6E8A-4147-A177-3AD203B41FA5}">
                      <a16:colId xmlns:a16="http://schemas.microsoft.com/office/drawing/2014/main" val="1139975536"/>
                    </a:ext>
                  </a:extLst>
                </a:gridCol>
                <a:gridCol w="8921318">
                  <a:extLst>
                    <a:ext uri="{9D8B030D-6E8A-4147-A177-3AD203B41FA5}">
                      <a16:colId xmlns:a16="http://schemas.microsoft.com/office/drawing/2014/main" val="2425725960"/>
                    </a:ext>
                  </a:extLst>
                </a:gridCol>
              </a:tblGrid>
              <a:tr h="642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2443572852"/>
                  </a:ext>
                </a:extLst>
              </a:tr>
              <a:tr h="581287">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KOS3</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r>
                        <a:rPr lang="tr-TR" sz="1600" b="1" kern="1200" dirty="0">
                          <a:solidFill>
                            <a:srgbClr val="FF0000"/>
                          </a:solidFill>
                          <a:effectLst/>
                          <a:latin typeface="Times New Roman" panose="02020603050405020304" pitchFamily="18" charset="0"/>
                          <a:cs typeface="+mn-cs"/>
                        </a:rPr>
                        <a:t>Personelin yeterliliği ve performansı: </a:t>
                      </a:r>
                      <a:r>
                        <a:rPr lang="tr-TR" sz="1600" b="0" kern="1200" dirty="0">
                          <a:solidFill>
                            <a:srgbClr val="FF0000"/>
                          </a:solidFill>
                          <a:effectLst/>
                          <a:latin typeface="Times New Roman" panose="02020603050405020304" pitchFamily="18" charset="0"/>
                          <a:cs typeface="+mn-cs"/>
                        </a:rPr>
                        <a:t>İdareler, personelin yeterliliği ve görevleri arasındaki uyumu sağlamalı, performansın değerlendirilmesi ve geliştirilmesine yönelik önlemler almalıdır.</a:t>
                      </a:r>
                    </a:p>
                  </a:txBody>
                  <a:tcPr>
                    <a:solidFill>
                      <a:schemeClr val="accent6">
                        <a:lumMod val="40000"/>
                        <a:lumOff val="60000"/>
                      </a:schemeClr>
                    </a:solidFill>
                  </a:tcPr>
                </a:tc>
                <a:extLst>
                  <a:ext uri="{0D108BD9-81ED-4DB2-BD59-A6C34878D82A}">
                    <a16:rowId xmlns:a16="http://schemas.microsoft.com/office/drawing/2014/main" val="1474448046"/>
                  </a:ext>
                </a:extLst>
              </a:tr>
              <a:tr h="362399">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KOS 3.1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İnsan kaynakları yönetimi, idarenin amaç ve hedeflerinin gerçekleşmesini sağlamaya yönelik olmalıdır.</a:t>
                      </a:r>
                    </a:p>
                  </a:txBody>
                  <a:tcPr>
                    <a:solidFill>
                      <a:schemeClr val="bg2"/>
                    </a:solidFill>
                  </a:tcPr>
                </a:tc>
                <a:extLst>
                  <a:ext uri="{0D108BD9-81ED-4DB2-BD59-A6C34878D82A}">
                    <a16:rowId xmlns:a16="http://schemas.microsoft.com/office/drawing/2014/main" val="3006196923"/>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yönetici ve personeli görevlerini etkin ve etkili bir şekilde yürütebilecek bilgi, deneyim ve yeteneğe sahip olmalıdır.</a:t>
                      </a:r>
                    </a:p>
                  </a:txBody>
                  <a:tcPr>
                    <a:solidFill>
                      <a:schemeClr val="bg2"/>
                    </a:solidFill>
                  </a:tcPr>
                </a:tc>
                <a:extLst>
                  <a:ext uri="{0D108BD9-81ED-4DB2-BD59-A6C34878D82A}">
                    <a16:rowId xmlns:a16="http://schemas.microsoft.com/office/drawing/2014/main" val="1386782894"/>
                  </a:ext>
                </a:extLst>
              </a:tr>
              <a:tr h="362399">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Mesleki yeterliliğe önem verilmeli ve her görev için en uygun personel seçilmelidir. </a:t>
                      </a:r>
                    </a:p>
                  </a:txBody>
                  <a:tcPr>
                    <a:solidFill>
                      <a:schemeClr val="bg2"/>
                    </a:solidFill>
                  </a:tcPr>
                </a:tc>
                <a:extLst>
                  <a:ext uri="{0D108BD9-81ED-4DB2-BD59-A6C34878D82A}">
                    <a16:rowId xmlns:a16="http://schemas.microsoft.com/office/drawing/2014/main" val="961133827"/>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Personelin işe alınması ile görevinde ilerleme ve yükselmesinde liyakat ilkesine uyulmalı ve bireysel performansı göz önünde bulundurulmalıdır.</a:t>
                      </a:r>
                    </a:p>
                  </a:txBody>
                  <a:tcPr>
                    <a:solidFill>
                      <a:schemeClr val="bg2"/>
                    </a:solidFill>
                  </a:tcPr>
                </a:tc>
                <a:extLst>
                  <a:ext uri="{0D108BD9-81ED-4DB2-BD59-A6C34878D82A}">
                    <a16:rowId xmlns:a16="http://schemas.microsoft.com/office/drawing/2014/main" val="3759468643"/>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Her görev için gerekli eğitim ihtiyacı belirlenmeli, bu ihtiyacı giderecek eğitim faaliyetleri her yıl planlanarak yürütülmeli ve gerektiğinde güncellenmelidir. </a:t>
                      </a:r>
                    </a:p>
                  </a:txBody>
                  <a:tcPr>
                    <a:solidFill>
                      <a:schemeClr val="bg2"/>
                    </a:solidFill>
                  </a:tcPr>
                </a:tc>
                <a:extLst>
                  <a:ext uri="{0D108BD9-81ED-4DB2-BD59-A6C34878D82A}">
                    <a16:rowId xmlns:a16="http://schemas.microsoft.com/office/drawing/2014/main" val="3536494364"/>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3.6</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Personelin yeterliliği ve performansı bağlı olduğu yöneticisi tarafından en az yılda bir kez değerlendirilmeli ve değerlendirme sonuçları personel ile görüşülmelidir.</a:t>
                      </a:r>
                    </a:p>
                  </a:txBody>
                  <a:tcPr>
                    <a:solidFill>
                      <a:schemeClr val="bg2"/>
                    </a:solidFill>
                  </a:tcPr>
                </a:tc>
                <a:extLst>
                  <a:ext uri="{0D108BD9-81ED-4DB2-BD59-A6C34878D82A}">
                    <a16:rowId xmlns:a16="http://schemas.microsoft.com/office/drawing/2014/main" val="190933667"/>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3.7</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Performans değerlendirmesine göre performansı yetersiz bulunan personelin performansını geliştirmeye yönelik önlemler alınmalı, yüksek performans gösteren personel için ödüllendirme mekanizmaları geliştirilmelidir.</a:t>
                      </a:r>
                    </a:p>
                  </a:txBody>
                  <a:tcPr>
                    <a:solidFill>
                      <a:schemeClr val="bg2"/>
                    </a:solidFill>
                  </a:tcPr>
                </a:tc>
                <a:extLst>
                  <a:ext uri="{0D108BD9-81ED-4DB2-BD59-A6C34878D82A}">
                    <a16:rowId xmlns:a16="http://schemas.microsoft.com/office/drawing/2014/main" val="3853093262"/>
                  </a:ext>
                </a:extLst>
              </a:tr>
              <a:tr h="520098">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KOS3.8</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Personel istihdamı, yer değiştirme, üst görevlere atanma, eğitim, performans değerlendirmesi, özlük hakları gibi insan kaynakları yönetimine ilişkin önemli hususlar yazılı olarak belirlenmiş olmalı ve personele duyurulmalıdır.</a:t>
                      </a:r>
                    </a:p>
                  </a:txBody>
                  <a:tcPr>
                    <a:solidFill>
                      <a:schemeClr val="bg2"/>
                    </a:solidFill>
                  </a:tcPr>
                </a:tc>
                <a:extLst>
                  <a:ext uri="{0D108BD9-81ED-4DB2-BD59-A6C34878D82A}">
                    <a16:rowId xmlns:a16="http://schemas.microsoft.com/office/drawing/2014/main" val="3021493899"/>
                  </a:ext>
                </a:extLst>
              </a:tr>
            </a:tbl>
          </a:graphicData>
        </a:graphic>
      </p:graphicFrame>
    </p:spTree>
    <p:extLst>
      <p:ext uri="{BB962C8B-B14F-4D97-AF65-F5344CB8AC3E}">
        <p14:creationId xmlns:p14="http://schemas.microsoft.com/office/powerpoint/2010/main" val="28856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1.KONTROL ORTAMI</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3701353265"/>
              </p:ext>
            </p:extLst>
          </p:nvPr>
        </p:nvGraphicFramePr>
        <p:xfrm>
          <a:off x="838200" y="1825625"/>
          <a:ext cx="10515600" cy="3368040"/>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KOS4</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r>
                        <a:rPr lang="tr-TR" sz="1600" b="1" dirty="0">
                          <a:solidFill>
                            <a:srgbClr val="FF0000"/>
                          </a:solidFill>
                        </a:rPr>
                        <a:t>Yetki Devri: </a:t>
                      </a:r>
                      <a:r>
                        <a:rPr lang="tr-TR" sz="1600" dirty="0">
                          <a:solidFill>
                            <a:srgbClr val="FF0000"/>
                          </a:solidFill>
                        </a:rPr>
                        <a:t>İdarelerde yetkiler ve yetki devrinin sınırları açıkça belirlenmeli ve yazılı olarak bildirilmelidir. Devredilen yetkinin önemi ve riski dikkate alınarak yetki devri yapılmalıdır.</a:t>
                      </a:r>
                    </a:p>
                  </a:txBody>
                  <a:tcPr>
                    <a:solidFill>
                      <a:schemeClr val="accent6">
                        <a:lumMod val="40000"/>
                        <a:lumOff val="60000"/>
                      </a:schemeClr>
                    </a:solidFill>
                  </a:tcPr>
                </a:tc>
                <a:extLst>
                  <a:ext uri="{0D108BD9-81ED-4DB2-BD59-A6C34878D82A}">
                    <a16:rowId xmlns:a16="http://schemas.microsoft.com/office/drawing/2014/main" val="1942630854"/>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KOS 4.1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İş akış süreçlerindeki imza ve onay mercileri belirlenmeli ve personele duyurulmalıdır.</a:t>
                      </a:r>
                    </a:p>
                  </a:txBody>
                  <a:tcPr>
                    <a:solidFill>
                      <a:schemeClr val="bg2"/>
                    </a:solidFill>
                  </a:tcPr>
                </a:tc>
                <a:extLst>
                  <a:ext uri="{0D108BD9-81ED-4DB2-BD59-A6C34878D82A}">
                    <a16:rowId xmlns:a16="http://schemas.microsoft.com/office/drawing/2014/main" val="355351421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4.2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Yetki devirleri, üst yönetici tarafından belirlenen esaslar çerçevesinde devredilen yetkinin sınırlarını gösterecek şekilde yazılı olarak belirlenmeli ve ilgililere bildirilmelidir.</a:t>
                      </a:r>
                    </a:p>
                  </a:txBody>
                  <a:tcPr>
                    <a:solidFill>
                      <a:schemeClr val="bg2"/>
                    </a:solidFill>
                  </a:tcPr>
                </a:tc>
                <a:extLst>
                  <a:ext uri="{0D108BD9-81ED-4DB2-BD59-A6C34878D82A}">
                    <a16:rowId xmlns:a16="http://schemas.microsoft.com/office/drawing/2014/main" val="288840128"/>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4.3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Yetki devri, devredilen yetkinin önemi ile uyumlu olmalıdır. </a:t>
                      </a:r>
                    </a:p>
                  </a:txBody>
                  <a:tcPr>
                    <a:solidFill>
                      <a:schemeClr val="bg2"/>
                    </a:solidFill>
                  </a:tcPr>
                </a:tc>
                <a:extLst>
                  <a:ext uri="{0D108BD9-81ED-4DB2-BD59-A6C34878D82A}">
                    <a16:rowId xmlns:a16="http://schemas.microsoft.com/office/drawing/2014/main" val="1605890665"/>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4.4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Yetki devredilen personel görevin gerektirdiği bilgi, deneyim ve yeteneğe sahip olmalıdır.</a:t>
                      </a:r>
                    </a:p>
                  </a:txBody>
                  <a:tcPr>
                    <a:solidFill>
                      <a:schemeClr val="bg2"/>
                    </a:solidFill>
                  </a:tcPr>
                </a:tc>
                <a:extLst>
                  <a:ext uri="{0D108BD9-81ED-4DB2-BD59-A6C34878D82A}">
                    <a16:rowId xmlns:a16="http://schemas.microsoft.com/office/drawing/2014/main" val="233658986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4.5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Yetki devredilen personel, yetkinin kullanımına ilişkin olarak belli dönemlerde yetki devredene bilgi vermeli, yetki devreden ise bu bilgiyi aramalıdır.</a:t>
                      </a:r>
                    </a:p>
                  </a:txBody>
                  <a:tcPr>
                    <a:solidFill>
                      <a:schemeClr val="bg2"/>
                    </a:solidFill>
                  </a:tcPr>
                </a:tc>
                <a:extLst>
                  <a:ext uri="{0D108BD9-81ED-4DB2-BD59-A6C34878D82A}">
                    <a16:rowId xmlns:a16="http://schemas.microsoft.com/office/drawing/2014/main" val="962275393"/>
                  </a:ext>
                </a:extLst>
              </a:tr>
            </a:tbl>
          </a:graphicData>
        </a:graphic>
      </p:graphicFrame>
    </p:spTree>
    <p:extLst>
      <p:ext uri="{BB962C8B-B14F-4D97-AF65-F5344CB8AC3E}">
        <p14:creationId xmlns:p14="http://schemas.microsoft.com/office/powerpoint/2010/main" val="170563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a:xfrm>
            <a:off x="838200" y="365125"/>
            <a:ext cx="10515600" cy="504887"/>
          </a:xfrm>
        </p:spPr>
        <p:txBody>
          <a:bodyPr>
            <a:normAutofit fontScale="90000"/>
          </a:bodyPr>
          <a:lstStyle/>
          <a:p>
            <a:pPr algn="ctr"/>
            <a:r>
              <a:rPr lang="tr-TR" sz="3200" b="1" kern="0" dirty="0">
                <a:solidFill>
                  <a:srgbClr val="FF0000"/>
                </a:solidFill>
                <a:latin typeface="Arial"/>
                <a:cs typeface="Arial"/>
              </a:rPr>
              <a:t>2</a:t>
            </a:r>
            <a:r>
              <a:rPr kumimoji="0" lang="tr-TR" sz="3200" b="1" i="0" u="none" strike="noStrike" kern="0" cap="none" spc="0" normalizeH="0" baseline="0" noProof="0" dirty="0">
                <a:ln>
                  <a:noFill/>
                </a:ln>
                <a:solidFill>
                  <a:srgbClr val="FF0000"/>
                </a:solidFill>
                <a:effectLst/>
                <a:uLnTx/>
                <a:uFillTx/>
                <a:latin typeface="Arial"/>
                <a:ea typeface="+mj-ea"/>
                <a:cs typeface="Arial"/>
              </a:rPr>
              <a:t>.RİSK DEĞERLENDİRME</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1707735789"/>
              </p:ext>
            </p:extLst>
          </p:nvPr>
        </p:nvGraphicFramePr>
        <p:xfrm>
          <a:off x="838200" y="870012"/>
          <a:ext cx="10515600" cy="5672472"/>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609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783088">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RDS5</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Planlama ve Programlama: </a:t>
                      </a:r>
                      <a:r>
                        <a:rPr lang="tr-TR" sz="1600" b="0" dirty="0">
                          <a:solidFill>
                            <a:srgbClr val="FF0000"/>
                          </a:solidFill>
                        </a:rPr>
                        <a:t>İdareler, faaliyetlerini, amaç, hedef ve göstergelerini ve bunları gerçekleştirmek için ihtiyaç duydukları kaynakları içeren plan ve programlarını oluşturmalı ve duyurmalı, faaliyetlerinin plan ve programlara uygunluğunu sağlamalıdır.</a:t>
                      </a:r>
                    </a:p>
                  </a:txBody>
                  <a:tcPr>
                    <a:solidFill>
                      <a:schemeClr val="accent6">
                        <a:lumMod val="40000"/>
                        <a:lumOff val="60000"/>
                      </a:schemeClr>
                    </a:solidFill>
                  </a:tcPr>
                </a:tc>
                <a:extLst>
                  <a:ext uri="{0D108BD9-81ED-4DB2-BD59-A6C34878D82A}">
                    <a16:rowId xmlns:a16="http://schemas.microsoft.com/office/drawing/2014/main" val="1942630854"/>
                  </a:ext>
                </a:extLst>
              </a:tr>
              <a:tr h="493055">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RDS 5.1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misyon ve vizyonlarını oluşturmak, stratejik amaçlar ve ölçülebilir hedefler saptamak, performanslarını ölçmek, izlemek ve değerlendirmek amacıyla katılımcı yöntemlerle stratejik plan hazırlamalıdır.</a:t>
                      </a:r>
                    </a:p>
                  </a:txBody>
                  <a:tcPr>
                    <a:solidFill>
                      <a:schemeClr val="bg2"/>
                    </a:solidFill>
                  </a:tcPr>
                </a:tc>
                <a:extLst>
                  <a:ext uri="{0D108BD9-81ED-4DB2-BD59-A6C34878D82A}">
                    <a16:rowId xmlns:a16="http://schemas.microsoft.com/office/drawing/2014/main" val="3553514213"/>
                  </a:ext>
                </a:extLst>
              </a:tr>
              <a:tr h="49305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5.2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yürütecekleri program, faaliyet ve projeleri ile bunların kaynak ihtiyacını, performans hedef ve göstergelerini içeren performans programı hazırlamalıdır.</a:t>
                      </a:r>
                    </a:p>
                  </a:txBody>
                  <a:tcPr>
                    <a:solidFill>
                      <a:schemeClr val="bg2"/>
                    </a:solidFill>
                  </a:tcPr>
                </a:tc>
                <a:extLst>
                  <a:ext uri="{0D108BD9-81ED-4DB2-BD59-A6C34878D82A}">
                    <a16:rowId xmlns:a16="http://schemas.microsoft.com/office/drawing/2014/main" val="288840128"/>
                  </a:ext>
                </a:extLst>
              </a:tr>
              <a:tr h="30533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5.3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bütçelerini stratejik planlarına ve performans programlarına uygun olarak hazırlamalıdır.</a:t>
                      </a:r>
                    </a:p>
                  </a:txBody>
                  <a:tcPr>
                    <a:solidFill>
                      <a:schemeClr val="bg2"/>
                    </a:solidFill>
                  </a:tcPr>
                </a:tc>
                <a:extLst>
                  <a:ext uri="{0D108BD9-81ED-4DB2-BD59-A6C34878D82A}">
                    <a16:rowId xmlns:a16="http://schemas.microsoft.com/office/drawing/2014/main" val="1605890665"/>
                  </a:ext>
                </a:extLst>
              </a:tr>
              <a:tr h="49305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5.4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faaliyetlerin ilgili mevzuat, stratejik plan ve performans programıyla belirlenen amaç ve hedeflere</a:t>
                      </a:r>
                    </a:p>
                    <a:p>
                      <a:pPr algn="just"/>
                      <a:r>
                        <a:rPr lang="tr-TR" sz="1400" kern="1200" dirty="0">
                          <a:solidFill>
                            <a:schemeClr val="dk1"/>
                          </a:solidFill>
                          <a:effectLst/>
                          <a:latin typeface="Times New Roman" panose="02020603050405020304" pitchFamily="18" charset="0"/>
                          <a:ea typeface="+mn-ea"/>
                          <a:cs typeface="+mn-cs"/>
                        </a:rPr>
                        <a:t>uygunluğunu sağlamalıdır.</a:t>
                      </a:r>
                    </a:p>
                  </a:txBody>
                  <a:tcPr>
                    <a:solidFill>
                      <a:schemeClr val="bg2"/>
                    </a:solidFill>
                  </a:tcPr>
                </a:tc>
                <a:extLst>
                  <a:ext uri="{0D108BD9-81ED-4DB2-BD59-A6C34878D82A}">
                    <a16:rowId xmlns:a16="http://schemas.microsoft.com/office/drawing/2014/main" val="2336589863"/>
                  </a:ext>
                </a:extLst>
              </a:tr>
              <a:tr h="30533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5.5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görev alanları çerçevesinde idarenin hedeflerine uygun özel hedefler belirlemeli ve personeline duyurmalıdır.</a:t>
                      </a:r>
                    </a:p>
                  </a:txBody>
                  <a:tcPr>
                    <a:solidFill>
                      <a:schemeClr val="bg2"/>
                    </a:solidFill>
                  </a:tcPr>
                </a:tc>
                <a:extLst>
                  <a:ext uri="{0D108BD9-81ED-4DB2-BD59-A6C34878D82A}">
                    <a16:rowId xmlns:a16="http://schemas.microsoft.com/office/drawing/2014/main" val="962275393"/>
                  </a:ext>
                </a:extLst>
              </a:tr>
              <a:tr h="30533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5.6</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ve birimlerinin hedefleri, spesifik, ölçülebilir, ulaşılabilir, ilgili ve süreli olmalıdır.</a:t>
                      </a:r>
                    </a:p>
                  </a:txBody>
                  <a:tcPr>
                    <a:solidFill>
                      <a:schemeClr val="bg2"/>
                    </a:solidFill>
                  </a:tcPr>
                </a:tc>
                <a:extLst>
                  <a:ext uri="{0D108BD9-81ED-4DB2-BD59-A6C34878D82A}">
                    <a16:rowId xmlns:a16="http://schemas.microsoft.com/office/drawing/2014/main" val="691144241"/>
                  </a:ext>
                </a:extLst>
              </a:tr>
              <a:tr h="783088">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RDS6</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Risklerin belirlenmesi ve değerlendirilmesi: </a:t>
                      </a:r>
                      <a:r>
                        <a:rPr lang="tr-TR" sz="1600" b="0" dirty="0">
                          <a:solidFill>
                            <a:srgbClr val="FF0000"/>
                          </a:solidFill>
                        </a:rPr>
                        <a:t>İdareler, sistemli bir şekilde analizler yaparak amaç ve hedeflerinin gerçekleşmesini engelleyebilecek iç ve dış riskleri tanımlayarak değerlendirmeli ve alınacak önlemleri belirlemelidir.</a:t>
                      </a:r>
                    </a:p>
                  </a:txBody>
                  <a:tcPr>
                    <a:solidFill>
                      <a:schemeClr val="accent6">
                        <a:lumMod val="40000"/>
                        <a:lumOff val="60000"/>
                      </a:schemeClr>
                    </a:solidFill>
                  </a:tcPr>
                </a:tc>
                <a:extLst>
                  <a:ext uri="{0D108BD9-81ED-4DB2-BD59-A6C34878D82A}">
                    <a16:rowId xmlns:a16="http://schemas.microsoft.com/office/drawing/2014/main" val="1013644089"/>
                  </a:ext>
                </a:extLst>
              </a:tr>
              <a:tr h="305332">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RDS 6.1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her yıl sistemli bir şekilde amaç ve hedeflerine yönelik riskleri belirlemelidir.</a:t>
                      </a:r>
                    </a:p>
                  </a:txBody>
                  <a:tcPr>
                    <a:solidFill>
                      <a:schemeClr val="bg2"/>
                    </a:solidFill>
                  </a:tcPr>
                </a:tc>
                <a:extLst>
                  <a:ext uri="{0D108BD9-81ED-4DB2-BD59-A6C34878D82A}">
                    <a16:rowId xmlns:a16="http://schemas.microsoft.com/office/drawing/2014/main" val="1287551745"/>
                  </a:ext>
                </a:extLst>
              </a:tr>
              <a:tr h="30533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6.2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Risklerin gerçekleşme olasılığı ve muhtemel etkileri yılda en az bir kez analiz edilmelidir.</a:t>
                      </a:r>
                    </a:p>
                  </a:txBody>
                  <a:tcPr>
                    <a:solidFill>
                      <a:schemeClr val="bg2"/>
                    </a:solidFill>
                  </a:tcPr>
                </a:tc>
                <a:extLst>
                  <a:ext uri="{0D108BD9-81ED-4DB2-BD59-A6C34878D82A}">
                    <a16:rowId xmlns:a16="http://schemas.microsoft.com/office/drawing/2014/main" val="3837489011"/>
                  </a:ext>
                </a:extLst>
              </a:tr>
              <a:tr h="30533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RDS 6.3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Risklere karşı alınacak önlemler belirlenerek eylem planları oluşturulmalıdır.</a:t>
                      </a:r>
                    </a:p>
                  </a:txBody>
                  <a:tcPr>
                    <a:solidFill>
                      <a:schemeClr val="bg2"/>
                    </a:solidFill>
                  </a:tcPr>
                </a:tc>
                <a:extLst>
                  <a:ext uri="{0D108BD9-81ED-4DB2-BD59-A6C34878D82A}">
                    <a16:rowId xmlns:a16="http://schemas.microsoft.com/office/drawing/2014/main" val="121286730"/>
                  </a:ext>
                </a:extLst>
              </a:tr>
            </a:tbl>
          </a:graphicData>
        </a:graphic>
      </p:graphicFrame>
    </p:spTree>
    <p:extLst>
      <p:ext uri="{BB962C8B-B14F-4D97-AF65-F5344CB8AC3E}">
        <p14:creationId xmlns:p14="http://schemas.microsoft.com/office/powerpoint/2010/main" val="302437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a:xfrm>
            <a:off x="838200" y="365126"/>
            <a:ext cx="10515600" cy="584786"/>
          </a:xfrm>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3.KONTROL FAALİYETLERİ</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2925349077"/>
              </p:ext>
            </p:extLst>
          </p:nvPr>
        </p:nvGraphicFramePr>
        <p:xfrm>
          <a:off x="838200" y="1074199"/>
          <a:ext cx="10515600" cy="5319249"/>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644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583485">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KFS7</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Kontrol stratejileri ve yöntemleri: </a:t>
                      </a:r>
                      <a:r>
                        <a:rPr lang="tr-TR" sz="1600" b="0" dirty="0">
                          <a:solidFill>
                            <a:srgbClr val="FF0000"/>
                          </a:solidFill>
                        </a:rPr>
                        <a:t>İdareler, hedeflerine ulaşmayı amaçlayan ve riskleri karşılamaya uygun kontrol strateji ve yöntemlerini belirlemeli ve uygulamalıdır.</a:t>
                      </a:r>
                    </a:p>
                  </a:txBody>
                  <a:tcPr>
                    <a:solidFill>
                      <a:schemeClr val="accent6">
                        <a:lumMod val="40000"/>
                        <a:lumOff val="60000"/>
                      </a:schemeClr>
                    </a:solidFill>
                  </a:tcPr>
                </a:tc>
                <a:extLst>
                  <a:ext uri="{0D108BD9-81ED-4DB2-BD59-A6C34878D82A}">
                    <a16:rowId xmlns:a16="http://schemas.microsoft.com/office/drawing/2014/main" val="1942630854"/>
                  </a:ext>
                </a:extLst>
              </a:tr>
              <a:tr h="737035">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7.1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Her bir faaliyet ve riskleri için uygun kontrol strateji ve yöntemleri (düzenli gözden geçirme, örnekleme yoluyla kontrol, karşılaştırma, onaylama, raporlama, koordinasyon, doğrulama, analiz etme, yetkilendirme, gözetim, inceleme, izleme </a:t>
                      </a:r>
                      <a:r>
                        <a:rPr lang="tr-TR" sz="1400" kern="1200" dirty="0" err="1">
                          <a:solidFill>
                            <a:schemeClr val="dk1"/>
                          </a:solidFill>
                          <a:effectLst/>
                          <a:latin typeface="Times New Roman" panose="02020603050405020304" pitchFamily="18" charset="0"/>
                          <a:ea typeface="+mn-ea"/>
                          <a:cs typeface="+mn-cs"/>
                        </a:rPr>
                        <a:t>v.b</a:t>
                      </a:r>
                      <a:r>
                        <a:rPr lang="tr-TR" sz="1400" kern="1200" dirty="0">
                          <a:solidFill>
                            <a:schemeClr val="dk1"/>
                          </a:solidFill>
                          <a:effectLst/>
                          <a:latin typeface="Times New Roman" panose="02020603050405020304" pitchFamily="18" charset="0"/>
                          <a:ea typeface="+mn-ea"/>
                          <a:cs typeface="+mn-cs"/>
                        </a:rPr>
                        <a:t>.) belirlenmeli ve uygulanmalıdır.</a:t>
                      </a:r>
                    </a:p>
                  </a:txBody>
                  <a:tcPr>
                    <a:solidFill>
                      <a:schemeClr val="bg2"/>
                    </a:solidFill>
                  </a:tcPr>
                </a:tc>
                <a:extLst>
                  <a:ext uri="{0D108BD9-81ED-4DB2-BD59-A6C34878D82A}">
                    <a16:rowId xmlns:a16="http://schemas.microsoft.com/office/drawing/2014/main" val="3553514213"/>
                  </a:ext>
                </a:extLst>
              </a:tr>
              <a:tr h="373636">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7.2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Kontroller, gerekli hallerde, işlem öncesi kontrol, süreç kontrolü ve işlem sonrası kontrolleri de kapsamalıdır.</a:t>
                      </a:r>
                    </a:p>
                  </a:txBody>
                  <a:tcPr>
                    <a:solidFill>
                      <a:schemeClr val="bg2"/>
                    </a:solidFill>
                  </a:tcPr>
                </a:tc>
                <a:extLst>
                  <a:ext uri="{0D108BD9-81ED-4DB2-BD59-A6C34878D82A}">
                    <a16:rowId xmlns:a16="http://schemas.microsoft.com/office/drawing/2014/main" val="288840128"/>
                  </a:ext>
                </a:extLst>
              </a:tr>
              <a:tr h="373636">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7.3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Kontrol faaliyetleri, varlıkların dönemsel kontrolünü ve güvenliğinin sağlanmasını kapsamalıdır.</a:t>
                      </a:r>
                    </a:p>
                  </a:txBody>
                  <a:tcPr>
                    <a:solidFill>
                      <a:schemeClr val="bg2"/>
                    </a:solidFill>
                  </a:tcPr>
                </a:tc>
                <a:extLst>
                  <a:ext uri="{0D108BD9-81ED-4DB2-BD59-A6C34878D82A}">
                    <a16:rowId xmlns:a16="http://schemas.microsoft.com/office/drawing/2014/main" val="1605890665"/>
                  </a:ext>
                </a:extLst>
              </a:tr>
              <a:tr h="373636">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7.4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Belirlenen kontrol yönteminin maliyeti beklenen faydayı aşmamalıdır.</a:t>
                      </a:r>
                    </a:p>
                  </a:txBody>
                  <a:tcPr>
                    <a:solidFill>
                      <a:schemeClr val="bg2"/>
                    </a:solidFill>
                  </a:tcPr>
                </a:tc>
                <a:extLst>
                  <a:ext uri="{0D108BD9-81ED-4DB2-BD59-A6C34878D82A}">
                    <a16:rowId xmlns:a16="http://schemas.microsoft.com/office/drawing/2014/main" val="3288177567"/>
                  </a:ext>
                </a:extLst>
              </a:tr>
              <a:tr h="373636">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KFS8</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Prosedürlerin belirlenmesi ve belgelendirilmesi: </a:t>
                      </a:r>
                      <a:r>
                        <a:rPr lang="tr-TR" sz="1600" b="0" dirty="0">
                          <a:solidFill>
                            <a:srgbClr val="FF0000"/>
                          </a:solidFill>
                        </a:rPr>
                        <a:t>İdareler, faaliyetleri ile mali karar ve işlemleri için gerekli yazılı prosedürleri ve bu alanlara ilişkin düzenlemeleri hazırlamalı, güncellemeli ve ilgili personelin erişimine sunmalıdır.</a:t>
                      </a:r>
                    </a:p>
                  </a:txBody>
                  <a:tcPr>
                    <a:solidFill>
                      <a:schemeClr val="accent6">
                        <a:lumMod val="40000"/>
                        <a:lumOff val="60000"/>
                      </a:schemeClr>
                    </a:solidFill>
                  </a:tcPr>
                </a:tc>
                <a:extLst>
                  <a:ext uri="{0D108BD9-81ED-4DB2-BD59-A6C34878D82A}">
                    <a16:rowId xmlns:a16="http://schemas.microsoft.com/office/drawing/2014/main" val="1237823206"/>
                  </a:ext>
                </a:extLst>
              </a:tr>
              <a:tr h="373636">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8.1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faaliyetleri ile mali karar ve işlemleri hakkında yazılı prosedürler belirlemelidir.</a:t>
                      </a:r>
                    </a:p>
                  </a:txBody>
                  <a:tcPr>
                    <a:solidFill>
                      <a:schemeClr val="bg2"/>
                    </a:solidFill>
                  </a:tcPr>
                </a:tc>
                <a:extLst>
                  <a:ext uri="{0D108BD9-81ED-4DB2-BD59-A6C34878D82A}">
                    <a16:rowId xmlns:a16="http://schemas.microsoft.com/office/drawing/2014/main" val="2839097845"/>
                  </a:ext>
                </a:extLst>
              </a:tr>
              <a:tr h="373636">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8.2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Prosedürler ve ilgili dokümanlar, faaliyet veya mali karar ve işlemin başlaması, uygulanması ve sonuçlandırılması aşamalarını kapsamalıdır.</a:t>
                      </a:r>
                    </a:p>
                  </a:txBody>
                  <a:tcPr>
                    <a:solidFill>
                      <a:schemeClr val="bg2"/>
                    </a:solidFill>
                  </a:tcPr>
                </a:tc>
                <a:extLst>
                  <a:ext uri="{0D108BD9-81ED-4DB2-BD59-A6C34878D82A}">
                    <a16:rowId xmlns:a16="http://schemas.microsoft.com/office/drawing/2014/main" val="1292888000"/>
                  </a:ext>
                </a:extLst>
              </a:tr>
              <a:tr h="373636">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8.3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Prosedürler ve ilgili dokümanlar, güncel, kapsamlı, mevzuata uygun ve ilgili personel tarafından anlaşılabilir ve ulaşılabilir olmalıdır.</a:t>
                      </a:r>
                    </a:p>
                  </a:txBody>
                  <a:tcPr>
                    <a:solidFill>
                      <a:schemeClr val="bg2"/>
                    </a:solidFill>
                  </a:tcPr>
                </a:tc>
                <a:extLst>
                  <a:ext uri="{0D108BD9-81ED-4DB2-BD59-A6C34878D82A}">
                    <a16:rowId xmlns:a16="http://schemas.microsoft.com/office/drawing/2014/main" val="2616443000"/>
                  </a:ext>
                </a:extLst>
              </a:tr>
            </a:tbl>
          </a:graphicData>
        </a:graphic>
      </p:graphicFrame>
    </p:spTree>
    <p:extLst>
      <p:ext uri="{BB962C8B-B14F-4D97-AF65-F5344CB8AC3E}">
        <p14:creationId xmlns:p14="http://schemas.microsoft.com/office/powerpoint/2010/main" val="263771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3.KONTROL FAALİYETLERİ</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3087918046"/>
              </p:ext>
            </p:extLst>
          </p:nvPr>
        </p:nvGraphicFramePr>
        <p:xfrm>
          <a:off x="838200" y="1825625"/>
          <a:ext cx="10515600" cy="3967480"/>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KFS9</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Görevler ayrılığı: </a:t>
                      </a:r>
                      <a:r>
                        <a:rPr lang="tr-TR" sz="1600" b="0" dirty="0">
                          <a:solidFill>
                            <a:srgbClr val="FF0000"/>
                          </a:solidFill>
                        </a:rPr>
                        <a:t>Hata, eksiklik, yanlışlık, usulsüzlük ve yolsuzluk risklerini azaltmak için faaliyetler ile mali karar ve işlemlerin onaylanması, uygulanması, kaydedilmesi ve kontrol edilmesi görevleri personel arasında paylaştırılmalıdır.</a:t>
                      </a:r>
                    </a:p>
                  </a:txBody>
                  <a:tcPr>
                    <a:solidFill>
                      <a:schemeClr val="accent6">
                        <a:lumMod val="40000"/>
                        <a:lumOff val="60000"/>
                      </a:schemeClr>
                    </a:solidFill>
                  </a:tcPr>
                </a:tc>
                <a:extLst>
                  <a:ext uri="{0D108BD9-81ED-4DB2-BD59-A6C34878D82A}">
                    <a16:rowId xmlns:a16="http://schemas.microsoft.com/office/drawing/2014/main" val="1942630854"/>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9.1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Her faaliyet veya mali karar ve işlemin onaylanması, uygulanması, kaydedilmesi ve kontrolü görevleri farklı kişilere verilmelidir.</a:t>
                      </a:r>
                    </a:p>
                  </a:txBody>
                  <a:tcPr>
                    <a:solidFill>
                      <a:schemeClr val="bg2"/>
                    </a:solidFill>
                  </a:tcPr>
                </a:tc>
                <a:extLst>
                  <a:ext uri="{0D108BD9-81ED-4DB2-BD59-A6C34878D82A}">
                    <a16:rowId xmlns:a16="http://schemas.microsoft.com/office/drawing/2014/main" val="355351421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9.2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Personel sayısının yetersizliği nedeniyle görevler ayrılığı ilkesinin tam olarak uygulanamadığı idarelerin yöneticileri risklerin farkında olmalı ve gerekli önlemleri almalıdır.</a:t>
                      </a:r>
                    </a:p>
                  </a:txBody>
                  <a:tcPr>
                    <a:solidFill>
                      <a:schemeClr val="bg2"/>
                    </a:solidFill>
                  </a:tcPr>
                </a:tc>
                <a:extLst>
                  <a:ext uri="{0D108BD9-81ED-4DB2-BD59-A6C34878D82A}">
                    <a16:rowId xmlns:a16="http://schemas.microsoft.com/office/drawing/2014/main" val="288840128"/>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KFS10</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Hiyerarşik kontroller: </a:t>
                      </a:r>
                      <a:r>
                        <a:rPr lang="tr-TR" sz="1600" b="0" dirty="0">
                          <a:solidFill>
                            <a:srgbClr val="FF0000"/>
                          </a:solidFill>
                        </a:rPr>
                        <a:t>Yöneticiler, iş ve işlemlerin prosedürlere uygunluğunu sistemli bir şekilde kontrol etmelidir.</a:t>
                      </a:r>
                    </a:p>
                  </a:txBody>
                  <a:tcPr>
                    <a:solidFill>
                      <a:schemeClr val="accent6">
                        <a:lumMod val="40000"/>
                        <a:lumOff val="60000"/>
                      </a:schemeClr>
                    </a:solidFill>
                  </a:tcPr>
                </a:tc>
                <a:extLst>
                  <a:ext uri="{0D108BD9-81ED-4DB2-BD59-A6C34878D82A}">
                    <a16:rowId xmlns:a16="http://schemas.microsoft.com/office/drawing/2014/main" val="4250949909"/>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10.1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prosedürlerin etkili ve sürekli bir şekilde uygulanması için gerekli kontrolleri yapmalıdır.</a:t>
                      </a:r>
                    </a:p>
                  </a:txBody>
                  <a:tcPr>
                    <a:solidFill>
                      <a:schemeClr val="bg2"/>
                    </a:solidFill>
                  </a:tcPr>
                </a:tc>
                <a:extLst>
                  <a:ext uri="{0D108BD9-81ED-4DB2-BD59-A6C34878D82A}">
                    <a16:rowId xmlns:a16="http://schemas.microsoft.com/office/drawing/2014/main" val="1133946825"/>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10.2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personelin iş ve işlemlerini izlemeli ve onaylamalı, hata ve usulsüzlüklerin giderilmesi için gerekli talimatları vermelidir.</a:t>
                      </a:r>
                    </a:p>
                  </a:txBody>
                  <a:tcPr>
                    <a:solidFill>
                      <a:schemeClr val="bg2"/>
                    </a:solidFill>
                  </a:tcPr>
                </a:tc>
                <a:extLst>
                  <a:ext uri="{0D108BD9-81ED-4DB2-BD59-A6C34878D82A}">
                    <a16:rowId xmlns:a16="http://schemas.microsoft.com/office/drawing/2014/main" val="3105065453"/>
                  </a:ext>
                </a:extLst>
              </a:tr>
            </a:tbl>
          </a:graphicData>
        </a:graphic>
      </p:graphicFrame>
    </p:spTree>
    <p:extLst>
      <p:ext uri="{BB962C8B-B14F-4D97-AF65-F5344CB8AC3E}">
        <p14:creationId xmlns:p14="http://schemas.microsoft.com/office/powerpoint/2010/main" val="215428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3.KONTROL FAALİYETLERİ</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1617560990"/>
              </p:ext>
            </p:extLst>
          </p:nvPr>
        </p:nvGraphicFramePr>
        <p:xfrm>
          <a:off x="838200" y="1825625"/>
          <a:ext cx="10515600" cy="4257040"/>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KFS11</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Faaliyetlerin sürekliliği: </a:t>
                      </a:r>
                      <a:r>
                        <a:rPr lang="tr-TR" sz="1600" b="0" dirty="0">
                          <a:solidFill>
                            <a:srgbClr val="FF0000"/>
                          </a:solidFill>
                        </a:rPr>
                        <a:t>İdareler, faaliyetlerin sürekliliğini sağlamaya yönelik gerekli önlemleri almalıdır.</a:t>
                      </a:r>
                    </a:p>
                  </a:txBody>
                  <a:tcPr>
                    <a:solidFill>
                      <a:schemeClr val="accent6">
                        <a:lumMod val="40000"/>
                        <a:lumOff val="60000"/>
                      </a:schemeClr>
                    </a:solidFill>
                  </a:tcPr>
                </a:tc>
                <a:extLst>
                  <a:ext uri="{0D108BD9-81ED-4DB2-BD59-A6C34878D82A}">
                    <a16:rowId xmlns:a16="http://schemas.microsoft.com/office/drawing/2014/main" val="1942630854"/>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11.1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Personel yetersizliği, geçici veya sürekli olarak görevden ayrılma, yeni bilgi sistemlerine geçiş, yöntem veya mevzuat değişiklikleri ile olağanüstü durumlar gibi faaliyetlerin sürekliliğini etkileyen nedenlere karşı gerekli önlemler alınmalıdır.</a:t>
                      </a:r>
                    </a:p>
                  </a:txBody>
                  <a:tcPr>
                    <a:solidFill>
                      <a:schemeClr val="bg2"/>
                    </a:solidFill>
                  </a:tcPr>
                </a:tc>
                <a:extLst>
                  <a:ext uri="{0D108BD9-81ED-4DB2-BD59-A6C34878D82A}">
                    <a16:rowId xmlns:a16="http://schemas.microsoft.com/office/drawing/2014/main" val="355351421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11.2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Gerekli hallerde usulüne uygun olarak vekil personel görevlendirilmelidir.</a:t>
                      </a:r>
                    </a:p>
                  </a:txBody>
                  <a:tcPr>
                    <a:solidFill>
                      <a:schemeClr val="bg2"/>
                    </a:solidFill>
                  </a:tcPr>
                </a:tc>
                <a:extLst>
                  <a:ext uri="{0D108BD9-81ED-4DB2-BD59-A6C34878D82A}">
                    <a16:rowId xmlns:a16="http://schemas.microsoft.com/office/drawing/2014/main" val="288840128"/>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11.3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Görevinden ayrılan personelin, iş veya işlemlerinin durumunu ve gerekli belgeleri de içeren bir rapor hazırlaması ve bu raporu görevlendirilen personele vermesi yönetici tarafından sağlanmalıdır.</a:t>
                      </a:r>
                    </a:p>
                  </a:txBody>
                  <a:tcPr>
                    <a:solidFill>
                      <a:schemeClr val="bg2"/>
                    </a:solidFill>
                  </a:tcPr>
                </a:tc>
                <a:extLst>
                  <a:ext uri="{0D108BD9-81ED-4DB2-BD59-A6C34878D82A}">
                    <a16:rowId xmlns:a16="http://schemas.microsoft.com/office/drawing/2014/main" val="789563841"/>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KFS12</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Bilgi sistemleri kontrolleri: </a:t>
                      </a:r>
                      <a:r>
                        <a:rPr lang="tr-TR" sz="1600" b="0" dirty="0">
                          <a:solidFill>
                            <a:srgbClr val="FF0000"/>
                          </a:solidFill>
                        </a:rPr>
                        <a:t>İdareler, bilgi sistemlerinin sürekliliğini ve güvenilirliğini sağlamak için gerekli kontrol mekanizmaları geliştirmelidir.</a:t>
                      </a:r>
                    </a:p>
                  </a:txBody>
                  <a:tcPr>
                    <a:solidFill>
                      <a:schemeClr val="accent6">
                        <a:lumMod val="40000"/>
                        <a:lumOff val="60000"/>
                      </a:schemeClr>
                    </a:solidFill>
                  </a:tcPr>
                </a:tc>
                <a:extLst>
                  <a:ext uri="{0D108BD9-81ED-4DB2-BD59-A6C34878D82A}">
                    <a16:rowId xmlns:a16="http://schemas.microsoft.com/office/drawing/2014/main" val="2999483438"/>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KFS 12.1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Bilgi sistemlerinin sürekliliğini ve güvenilirliğini sağlayacak kontroller yazılı olarak belirlenmeli ve uygulanmalıdır.</a:t>
                      </a:r>
                    </a:p>
                  </a:txBody>
                  <a:tcPr>
                    <a:solidFill>
                      <a:schemeClr val="bg2"/>
                    </a:solidFill>
                  </a:tcPr>
                </a:tc>
                <a:extLst>
                  <a:ext uri="{0D108BD9-81ED-4DB2-BD59-A6C34878D82A}">
                    <a16:rowId xmlns:a16="http://schemas.microsoft.com/office/drawing/2014/main" val="206375151"/>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12.2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Bilgi sistemine veri ve bilgi girişi ile bunlara erişim konusunda yetkilendirmeler yapılmalı, hata ve usulsüzlüklerin önlenmesi, tespit edilmesi ve düzeltilmesini sağlayacak mekanizmalar oluşturulmalıdır.</a:t>
                      </a:r>
                    </a:p>
                  </a:txBody>
                  <a:tcPr>
                    <a:solidFill>
                      <a:schemeClr val="bg2"/>
                    </a:solidFill>
                  </a:tcPr>
                </a:tc>
                <a:extLst>
                  <a:ext uri="{0D108BD9-81ED-4DB2-BD59-A6C34878D82A}">
                    <a16:rowId xmlns:a16="http://schemas.microsoft.com/office/drawing/2014/main" val="890490840"/>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KFS 12.3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bilişim </a:t>
                      </a:r>
                      <a:r>
                        <a:rPr lang="tr-TR" sz="1400" kern="1200" dirty="0" err="1">
                          <a:solidFill>
                            <a:schemeClr val="dk1"/>
                          </a:solidFill>
                          <a:effectLst/>
                          <a:latin typeface="Times New Roman" panose="02020603050405020304" pitchFamily="18" charset="0"/>
                          <a:ea typeface="+mn-ea"/>
                          <a:cs typeface="+mn-cs"/>
                        </a:rPr>
                        <a:t>yönetişimini</a:t>
                      </a:r>
                      <a:r>
                        <a:rPr lang="tr-TR" sz="1400" kern="1200" dirty="0">
                          <a:solidFill>
                            <a:schemeClr val="dk1"/>
                          </a:solidFill>
                          <a:effectLst/>
                          <a:latin typeface="Times New Roman" panose="02020603050405020304" pitchFamily="18" charset="0"/>
                          <a:ea typeface="+mn-ea"/>
                          <a:cs typeface="+mn-cs"/>
                        </a:rPr>
                        <a:t> sağlayacak mekanizmalar geliştirmelidir.</a:t>
                      </a:r>
                    </a:p>
                  </a:txBody>
                  <a:tcPr>
                    <a:solidFill>
                      <a:schemeClr val="bg2"/>
                    </a:solidFill>
                  </a:tcPr>
                </a:tc>
                <a:extLst>
                  <a:ext uri="{0D108BD9-81ED-4DB2-BD59-A6C34878D82A}">
                    <a16:rowId xmlns:a16="http://schemas.microsoft.com/office/drawing/2014/main" val="4106151100"/>
                  </a:ext>
                </a:extLst>
              </a:tr>
            </a:tbl>
          </a:graphicData>
        </a:graphic>
      </p:graphicFrame>
    </p:spTree>
    <p:extLst>
      <p:ext uri="{BB962C8B-B14F-4D97-AF65-F5344CB8AC3E}">
        <p14:creationId xmlns:p14="http://schemas.microsoft.com/office/powerpoint/2010/main" val="197990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p:txBody>
          <a:bodyPr/>
          <a:lstStyle/>
          <a:p>
            <a:pPr algn="ctr"/>
            <a:r>
              <a:rPr lang="tr-TR" sz="3200" b="1" kern="0" dirty="0">
                <a:solidFill>
                  <a:srgbClr val="FF0000"/>
                </a:solidFill>
                <a:latin typeface="Arial"/>
                <a:cs typeface="Arial"/>
              </a:rPr>
              <a:t>4</a:t>
            </a:r>
            <a:r>
              <a:rPr kumimoji="0" lang="tr-TR" sz="3200" b="1" i="0" u="none" strike="noStrike" kern="0" cap="none" spc="0" normalizeH="0" baseline="0" noProof="0" dirty="0">
                <a:ln>
                  <a:noFill/>
                </a:ln>
                <a:solidFill>
                  <a:srgbClr val="FF0000"/>
                </a:solidFill>
                <a:effectLst/>
                <a:uLnTx/>
                <a:uFillTx/>
                <a:latin typeface="Arial"/>
                <a:ea typeface="+mj-ea"/>
                <a:cs typeface="Arial"/>
              </a:rPr>
              <a:t>.BİLGİ VE İLETİŞİM</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4274363750"/>
              </p:ext>
            </p:extLst>
          </p:nvPr>
        </p:nvGraphicFramePr>
        <p:xfrm>
          <a:off x="838200" y="1825625"/>
          <a:ext cx="10515600" cy="4500880"/>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BİS13</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Bilgi ve iletişim: </a:t>
                      </a:r>
                      <a:r>
                        <a:rPr lang="tr-TR" sz="1600" b="0" dirty="0">
                          <a:solidFill>
                            <a:srgbClr val="FF0000"/>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a:txBody>
                  <a:tcPr>
                    <a:solidFill>
                      <a:schemeClr val="accent6">
                        <a:lumMod val="40000"/>
                        <a:lumOff val="60000"/>
                      </a:schemeClr>
                    </a:solidFill>
                  </a:tcPr>
                </a:tc>
                <a:extLst>
                  <a:ext uri="{0D108BD9-81ED-4DB2-BD59-A6C34878D82A}">
                    <a16:rowId xmlns:a16="http://schemas.microsoft.com/office/drawing/2014/main" val="1942630854"/>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BİS 13.1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İdarelerde, yatay ve dikey iç iletişim ile dış iletişimi kapsayan etkili ve sürekli bir bilgi ve iletişim sistemi olmalıdır.</a:t>
                      </a:r>
                    </a:p>
                  </a:txBody>
                  <a:tcPr>
                    <a:solidFill>
                      <a:schemeClr val="bg2"/>
                    </a:solidFill>
                  </a:tcPr>
                </a:tc>
                <a:extLst>
                  <a:ext uri="{0D108BD9-81ED-4DB2-BD59-A6C34878D82A}">
                    <a16:rowId xmlns:a16="http://schemas.microsoft.com/office/drawing/2014/main" val="355351421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ve personel, görevlerini yerine getirebilmeleri için gerekli ve yeterli bilgiye zamanında ulaşabilmelidir.</a:t>
                      </a:r>
                    </a:p>
                  </a:txBody>
                  <a:tcPr>
                    <a:solidFill>
                      <a:schemeClr val="bg2"/>
                    </a:solidFill>
                  </a:tcPr>
                </a:tc>
                <a:extLst>
                  <a:ext uri="{0D108BD9-81ED-4DB2-BD59-A6C34878D82A}">
                    <a16:rowId xmlns:a16="http://schemas.microsoft.com/office/drawing/2014/main" val="288840128"/>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Bilgiler doğru, güvenilir, tam, kullanışlı ve anlaşılabilir olmalıdır.</a:t>
                      </a:r>
                    </a:p>
                  </a:txBody>
                  <a:tcPr>
                    <a:solidFill>
                      <a:schemeClr val="bg2"/>
                    </a:solidFill>
                  </a:tcPr>
                </a:tc>
                <a:extLst>
                  <a:ext uri="{0D108BD9-81ED-4DB2-BD59-A6C34878D82A}">
                    <a16:rowId xmlns:a16="http://schemas.microsoft.com/office/drawing/2014/main" val="789563841"/>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ve ilgili personel, performans programı ve bütçenin uygulanması ile kaynak kullanımına ilişkin diğer bilgilere zamanında erişebilmelidir.</a:t>
                      </a:r>
                    </a:p>
                  </a:txBody>
                  <a:tcPr>
                    <a:solidFill>
                      <a:schemeClr val="bg2"/>
                    </a:solidFill>
                  </a:tcPr>
                </a:tc>
                <a:extLst>
                  <a:ext uri="{0D108BD9-81ED-4DB2-BD59-A6C34878D82A}">
                    <a16:rowId xmlns:a16="http://schemas.microsoft.com/office/drawing/2014/main" val="3636873451"/>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Yönetim bilgi sistemi, yönetimin ihtiyaç duyduğu gerekli bilgileri ve raporları üretebilecek ve analiz yapma imkanı sunacak şekilde tasarlanmalıdır.</a:t>
                      </a:r>
                    </a:p>
                  </a:txBody>
                  <a:tcPr>
                    <a:solidFill>
                      <a:schemeClr val="bg2"/>
                    </a:solidFill>
                  </a:tcPr>
                </a:tc>
                <a:extLst>
                  <a:ext uri="{0D108BD9-81ED-4DB2-BD59-A6C34878D82A}">
                    <a16:rowId xmlns:a16="http://schemas.microsoft.com/office/drawing/2014/main" val="263020826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13.6</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idarenin misyon, vizyon ve amaçları çerçevesinde beklentilerini görev ve sorumlulukları kapsamında personele bildirmelidir.</a:t>
                      </a:r>
                    </a:p>
                  </a:txBody>
                  <a:tcPr>
                    <a:solidFill>
                      <a:schemeClr val="bg2"/>
                    </a:solidFill>
                  </a:tcPr>
                </a:tc>
                <a:extLst>
                  <a:ext uri="{0D108BD9-81ED-4DB2-BD59-A6C34878D82A}">
                    <a16:rowId xmlns:a16="http://schemas.microsoft.com/office/drawing/2014/main" val="316262016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13.7</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yatay ve dikey iletişim sistemi personelin değerlendirme, öneri ve sorunlarını iletebilmelerini sağlamalıdır.</a:t>
                      </a:r>
                    </a:p>
                  </a:txBody>
                  <a:tcPr>
                    <a:solidFill>
                      <a:schemeClr val="bg2"/>
                    </a:solidFill>
                  </a:tcPr>
                </a:tc>
                <a:extLst>
                  <a:ext uri="{0D108BD9-81ED-4DB2-BD59-A6C34878D82A}">
                    <a16:rowId xmlns:a16="http://schemas.microsoft.com/office/drawing/2014/main" val="1350213833"/>
                  </a:ext>
                </a:extLst>
              </a:tr>
            </a:tbl>
          </a:graphicData>
        </a:graphic>
      </p:graphicFrame>
    </p:spTree>
    <p:extLst>
      <p:ext uri="{BB962C8B-B14F-4D97-AF65-F5344CB8AC3E}">
        <p14:creationId xmlns:p14="http://schemas.microsoft.com/office/powerpoint/2010/main" val="1261896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p:txBody>
          <a:bodyPr/>
          <a:lstStyle/>
          <a:p>
            <a:pPr algn="ctr"/>
            <a:r>
              <a:rPr lang="tr-TR" sz="3200" b="1" kern="0" dirty="0">
                <a:solidFill>
                  <a:srgbClr val="FF0000"/>
                </a:solidFill>
                <a:latin typeface="Arial"/>
                <a:cs typeface="Arial"/>
              </a:rPr>
              <a:t>4</a:t>
            </a:r>
            <a:r>
              <a:rPr kumimoji="0" lang="tr-TR" sz="3200" b="1" i="0" u="none" strike="noStrike" kern="0" cap="none" spc="0" normalizeH="0" baseline="0" noProof="0" dirty="0">
                <a:ln>
                  <a:noFill/>
                </a:ln>
                <a:solidFill>
                  <a:srgbClr val="FF0000"/>
                </a:solidFill>
                <a:effectLst/>
                <a:uLnTx/>
                <a:uFillTx/>
                <a:latin typeface="Arial"/>
                <a:ea typeface="+mj-ea"/>
                <a:cs typeface="Arial"/>
              </a:rPr>
              <a:t>.BİLGİ VE İLETİŞİM</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290449951"/>
              </p:ext>
            </p:extLst>
          </p:nvPr>
        </p:nvGraphicFramePr>
        <p:xfrm>
          <a:off x="838200" y="1825625"/>
          <a:ext cx="10515600" cy="3144520"/>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BİS14</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Raporlama: </a:t>
                      </a:r>
                      <a:r>
                        <a:rPr lang="tr-TR" sz="1600" b="0" dirty="0">
                          <a:solidFill>
                            <a:srgbClr val="FF0000"/>
                          </a:solidFill>
                        </a:rPr>
                        <a:t>İdarenin amaç, hedef, gösterge ve faaliyetleri ile sonuçları, saydamlık ve hesap verebilirlik ilkeleri doğrultusunda raporlanmalıdır.</a:t>
                      </a:r>
                    </a:p>
                  </a:txBody>
                  <a:tcPr>
                    <a:solidFill>
                      <a:schemeClr val="accent6">
                        <a:lumMod val="40000"/>
                        <a:lumOff val="60000"/>
                      </a:schemeClr>
                    </a:solidFill>
                  </a:tcPr>
                </a:tc>
                <a:extLst>
                  <a:ext uri="{0D108BD9-81ED-4DB2-BD59-A6C34878D82A}">
                    <a16:rowId xmlns:a16="http://schemas.microsoft.com/office/drawing/2014/main" val="1942630854"/>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BİS 14.1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her yıl, amaçları, hedefleri, stratejileri, varlıkları, yükümlülükleri ve performans programlarını kamuoyuna açıklamalıdır.</a:t>
                      </a:r>
                    </a:p>
                  </a:txBody>
                  <a:tcPr>
                    <a:solidFill>
                      <a:schemeClr val="bg2"/>
                    </a:solidFill>
                  </a:tcPr>
                </a:tc>
                <a:extLst>
                  <a:ext uri="{0D108BD9-81ED-4DB2-BD59-A6C34878D82A}">
                    <a16:rowId xmlns:a16="http://schemas.microsoft.com/office/drawing/2014/main" val="3553514213"/>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14.2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İdareler, bütçelerinin ilk altı aylık uygulama sonuçları, ikinci altı aya ilişkin beklentiler ve hedefler ile faaliyetlerini kamuoyuna açıklamalıdır.</a:t>
                      </a:r>
                    </a:p>
                  </a:txBody>
                  <a:tcPr>
                    <a:solidFill>
                      <a:schemeClr val="bg2"/>
                    </a:solidFill>
                  </a:tcPr>
                </a:tc>
                <a:extLst>
                  <a:ext uri="{0D108BD9-81ED-4DB2-BD59-A6C34878D82A}">
                    <a16:rowId xmlns:a16="http://schemas.microsoft.com/office/drawing/2014/main" val="288840128"/>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14.3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Faaliyet sonuçları ve değerlendirmeler idare faaliyet raporunda gösterilmeli ve duyurulmalıdır.</a:t>
                      </a:r>
                    </a:p>
                  </a:txBody>
                  <a:tcPr>
                    <a:solidFill>
                      <a:schemeClr val="bg2"/>
                    </a:solidFill>
                  </a:tcPr>
                </a:tc>
                <a:extLst>
                  <a:ext uri="{0D108BD9-81ED-4DB2-BD59-A6C34878D82A}">
                    <a16:rowId xmlns:a16="http://schemas.microsoft.com/office/drawing/2014/main" val="789563841"/>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14.4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Faaliyetlerin gözetimi amacıyla idare içinde yatay ve dikey raporlama ağı yazılı olarak belirlenmeli, birim ve personel, görevleri ve faaliyetleriyle ilgili hazırlanması gereken raporlar hakkında bilgilendirilmelidir.</a:t>
                      </a:r>
                    </a:p>
                  </a:txBody>
                  <a:tcPr>
                    <a:solidFill>
                      <a:schemeClr val="bg2"/>
                    </a:solidFill>
                  </a:tcPr>
                </a:tc>
                <a:extLst>
                  <a:ext uri="{0D108BD9-81ED-4DB2-BD59-A6C34878D82A}">
                    <a16:rowId xmlns:a16="http://schemas.microsoft.com/office/drawing/2014/main" val="3636873451"/>
                  </a:ext>
                </a:extLst>
              </a:tr>
            </a:tbl>
          </a:graphicData>
        </a:graphic>
      </p:graphicFrame>
    </p:spTree>
    <p:extLst>
      <p:ext uri="{BB962C8B-B14F-4D97-AF65-F5344CB8AC3E}">
        <p14:creationId xmlns:p14="http://schemas.microsoft.com/office/powerpoint/2010/main" val="387727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a:xfrm>
            <a:off x="838200" y="365125"/>
            <a:ext cx="10515600" cy="504887"/>
          </a:xfrm>
        </p:spPr>
        <p:txBody>
          <a:bodyPr>
            <a:normAutofit fontScale="90000"/>
          </a:bodyPr>
          <a:lstStyle/>
          <a:p>
            <a:pPr algn="ctr"/>
            <a:r>
              <a:rPr lang="tr-TR" sz="3200" b="1" kern="0" dirty="0">
                <a:solidFill>
                  <a:srgbClr val="FF0000"/>
                </a:solidFill>
                <a:latin typeface="Arial"/>
                <a:cs typeface="Arial"/>
              </a:rPr>
              <a:t>4</a:t>
            </a:r>
            <a:r>
              <a:rPr kumimoji="0" lang="tr-TR" sz="3200" b="1" i="0" u="none" strike="noStrike" kern="0" cap="none" spc="0" normalizeH="0" baseline="0" noProof="0" dirty="0">
                <a:ln>
                  <a:noFill/>
                </a:ln>
                <a:solidFill>
                  <a:srgbClr val="FF0000"/>
                </a:solidFill>
                <a:effectLst/>
                <a:uLnTx/>
                <a:uFillTx/>
                <a:latin typeface="Arial"/>
                <a:ea typeface="+mj-ea"/>
                <a:cs typeface="Arial"/>
              </a:rPr>
              <a:t>.BİLGİ VE İLETİŞİM</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4069967691"/>
              </p:ext>
            </p:extLst>
          </p:nvPr>
        </p:nvGraphicFramePr>
        <p:xfrm>
          <a:off x="838200" y="870013"/>
          <a:ext cx="10515600" cy="5016492"/>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451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408219">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BİS15</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Kayıt ve dosyalama sistemi: </a:t>
                      </a:r>
                      <a:r>
                        <a:rPr lang="tr-TR" sz="1600" b="0" dirty="0">
                          <a:solidFill>
                            <a:srgbClr val="FF0000"/>
                          </a:solidFill>
                        </a:rPr>
                        <a:t>İdareler, gelen ve giden her türlü evrak dahil iş ve işlemlerin kaydedildiği, sınıflandırıldığı ve dosyalandığı kapsamlı ve güncel bir sisteme sahip olmalıdır.</a:t>
                      </a:r>
                    </a:p>
                  </a:txBody>
                  <a:tcPr>
                    <a:solidFill>
                      <a:schemeClr val="accent6">
                        <a:lumMod val="40000"/>
                        <a:lumOff val="60000"/>
                      </a:schemeClr>
                    </a:solidFill>
                  </a:tcPr>
                </a:tc>
                <a:extLst>
                  <a:ext uri="{0D108BD9-81ED-4DB2-BD59-A6C34878D82A}">
                    <a16:rowId xmlns:a16="http://schemas.microsoft.com/office/drawing/2014/main" val="1942630854"/>
                  </a:ext>
                </a:extLst>
              </a:tr>
              <a:tr h="229652">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BİS 15.1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Kayıt ve dosyalama sistemi, elektronik ortamdakiler dahil, gelen ve giden evrak ile idare içi haberleşmeyi kapsamalıdır.</a:t>
                      </a:r>
                    </a:p>
                  </a:txBody>
                  <a:tcPr>
                    <a:solidFill>
                      <a:schemeClr val="bg2"/>
                    </a:solidFill>
                  </a:tcPr>
                </a:tc>
                <a:extLst>
                  <a:ext uri="{0D108BD9-81ED-4DB2-BD59-A6C34878D82A}">
                    <a16:rowId xmlns:a16="http://schemas.microsoft.com/office/drawing/2014/main" val="3553514213"/>
                  </a:ext>
                </a:extLst>
              </a:tr>
              <a:tr h="22965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15.2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Kayıt ve dosyalama sistemi kapsamlı ve güncel olmalı, yönetici ve personel tarafından ulaşılabilir ve izlenebilir olmalıdır.</a:t>
                      </a:r>
                    </a:p>
                  </a:txBody>
                  <a:tcPr>
                    <a:solidFill>
                      <a:schemeClr val="bg2"/>
                    </a:solidFill>
                  </a:tcPr>
                </a:tc>
                <a:extLst>
                  <a:ext uri="{0D108BD9-81ED-4DB2-BD59-A6C34878D82A}">
                    <a16:rowId xmlns:a16="http://schemas.microsoft.com/office/drawing/2014/main" val="288840128"/>
                  </a:ext>
                </a:extLst>
              </a:tr>
              <a:tr h="22965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15.3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Kayıt ve dosyalama sistemi, kişisel verilerin güvenliğini ve korunmasını sağlamalıdır.</a:t>
                      </a:r>
                    </a:p>
                  </a:txBody>
                  <a:tcPr>
                    <a:solidFill>
                      <a:schemeClr val="bg2"/>
                    </a:solidFill>
                  </a:tcPr>
                </a:tc>
                <a:extLst>
                  <a:ext uri="{0D108BD9-81ED-4DB2-BD59-A6C34878D82A}">
                    <a16:rowId xmlns:a16="http://schemas.microsoft.com/office/drawing/2014/main" val="789563841"/>
                  </a:ext>
                </a:extLst>
              </a:tr>
              <a:tr h="229652">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15.4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Kayıt ve dosyalama sistemi belirlenmiş standartlara uygun olmalıdır.</a:t>
                      </a:r>
                    </a:p>
                  </a:txBody>
                  <a:tcPr>
                    <a:solidFill>
                      <a:schemeClr val="bg2"/>
                    </a:solidFill>
                  </a:tcPr>
                </a:tc>
                <a:extLst>
                  <a:ext uri="{0D108BD9-81ED-4DB2-BD59-A6C34878D82A}">
                    <a16:rowId xmlns:a16="http://schemas.microsoft.com/office/drawing/2014/main" val="3636873451"/>
                  </a:ext>
                </a:extLst>
              </a:tr>
              <a:tr h="365249">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15.5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Gelen ve giden evrak zamanında kaydedilmeli, standartlara uygun bir şekilde sınıflandırılmalı ve arşiv sistemine uygun olarak muhafaza edilmelidir.</a:t>
                      </a:r>
                    </a:p>
                  </a:txBody>
                  <a:tcPr>
                    <a:solidFill>
                      <a:schemeClr val="bg2"/>
                    </a:solidFill>
                  </a:tcPr>
                </a:tc>
                <a:extLst>
                  <a:ext uri="{0D108BD9-81ED-4DB2-BD59-A6C34878D82A}">
                    <a16:rowId xmlns:a16="http://schemas.microsoft.com/office/drawing/2014/main" val="2479817920"/>
                  </a:ext>
                </a:extLst>
              </a:tr>
              <a:tr h="365249">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15.6</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iş ve işlemlerinin kaydı, sınıflandırılması, korunması ve erişimini de kapsayan, belirlenmiş standartlara uygun arşiv ve dokümantasyon sistemi oluşturulmalıdır.</a:t>
                      </a:r>
                    </a:p>
                  </a:txBody>
                  <a:tcPr>
                    <a:solidFill>
                      <a:schemeClr val="bg2"/>
                    </a:solidFill>
                  </a:tcPr>
                </a:tc>
                <a:extLst>
                  <a:ext uri="{0D108BD9-81ED-4DB2-BD59-A6C34878D82A}">
                    <a16:rowId xmlns:a16="http://schemas.microsoft.com/office/drawing/2014/main" val="2403518548"/>
                  </a:ext>
                </a:extLst>
              </a:tr>
              <a:tr h="320884">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BİS16</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Hata, usulsüzlük ve yolsuzlukların bildirilmesi: </a:t>
                      </a:r>
                      <a:r>
                        <a:rPr lang="tr-TR" sz="1600" b="0" dirty="0">
                          <a:solidFill>
                            <a:srgbClr val="FF0000"/>
                          </a:solidFill>
                        </a:rPr>
                        <a:t>İdareler, hata, usulsüzlük ve yolsuzlukların belirlenen bir düzen içinde bildirilmesini sağlayacak yöntemler oluşturmalıdır.</a:t>
                      </a:r>
                    </a:p>
                  </a:txBody>
                  <a:tcPr>
                    <a:solidFill>
                      <a:schemeClr val="accent6">
                        <a:lumMod val="40000"/>
                        <a:lumOff val="60000"/>
                      </a:schemeClr>
                    </a:solidFill>
                  </a:tcPr>
                </a:tc>
                <a:extLst>
                  <a:ext uri="{0D108BD9-81ED-4DB2-BD59-A6C34878D82A}">
                    <a16:rowId xmlns:a16="http://schemas.microsoft.com/office/drawing/2014/main" val="2106664871"/>
                  </a:ext>
                </a:extLst>
              </a:tr>
              <a:tr h="320884">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BİS 16.1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Hata, usulsüzlük ve yolsuzlukların bildirim yöntemleri belirlenmeli ve duyurulmalıdır.</a:t>
                      </a:r>
                    </a:p>
                  </a:txBody>
                  <a:tcPr>
                    <a:solidFill>
                      <a:schemeClr val="bg2"/>
                    </a:solidFill>
                  </a:tcPr>
                </a:tc>
                <a:extLst>
                  <a:ext uri="{0D108BD9-81ED-4DB2-BD59-A6C34878D82A}">
                    <a16:rowId xmlns:a16="http://schemas.microsoft.com/office/drawing/2014/main" val="3236695282"/>
                  </a:ext>
                </a:extLst>
              </a:tr>
              <a:tr h="320884">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16.2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Yöneticiler, bildirilen hata, usulsüzlük ve yolsuzluklar hakkında yeterli incelemeyi yapmalıdır.</a:t>
                      </a:r>
                    </a:p>
                  </a:txBody>
                  <a:tcPr>
                    <a:solidFill>
                      <a:schemeClr val="bg2"/>
                    </a:solidFill>
                  </a:tcPr>
                </a:tc>
                <a:extLst>
                  <a:ext uri="{0D108BD9-81ED-4DB2-BD59-A6C34878D82A}">
                    <a16:rowId xmlns:a16="http://schemas.microsoft.com/office/drawing/2014/main" val="193333983"/>
                  </a:ext>
                </a:extLst>
              </a:tr>
              <a:tr h="320884">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BİS 16.3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Hata, usulsüzlük ve yolsuzlukları bildiren personele haksız ve ayırımcı bir muamele yapılmamalıdır.</a:t>
                      </a:r>
                    </a:p>
                  </a:txBody>
                  <a:tcPr>
                    <a:solidFill>
                      <a:schemeClr val="bg2"/>
                    </a:solidFill>
                  </a:tcPr>
                </a:tc>
                <a:extLst>
                  <a:ext uri="{0D108BD9-81ED-4DB2-BD59-A6C34878D82A}">
                    <a16:rowId xmlns:a16="http://schemas.microsoft.com/office/drawing/2014/main" val="471868684"/>
                  </a:ext>
                </a:extLst>
              </a:tr>
            </a:tbl>
          </a:graphicData>
        </a:graphic>
      </p:graphicFrame>
    </p:spTree>
    <p:extLst>
      <p:ext uri="{BB962C8B-B14F-4D97-AF65-F5344CB8AC3E}">
        <p14:creationId xmlns:p14="http://schemas.microsoft.com/office/powerpoint/2010/main" val="82556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45DD0-0584-4BA3-81D1-CFC835B8991C}"/>
              </a:ext>
            </a:extLst>
          </p:cNvPr>
          <p:cNvSpPr>
            <a:spLocks noGrp="1"/>
          </p:cNvSpPr>
          <p:nvPr>
            <p:ph type="title"/>
          </p:nvPr>
        </p:nvSpPr>
        <p:spPr>
          <a:xfrm>
            <a:off x="838200" y="365125"/>
            <a:ext cx="10515600" cy="771217"/>
          </a:xfrm>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5.İZLEME</a:t>
            </a:r>
            <a:endParaRPr lang="tr-TR" dirty="0"/>
          </a:p>
        </p:txBody>
      </p:sp>
      <p:graphicFrame>
        <p:nvGraphicFramePr>
          <p:cNvPr id="4" name="Tablo 4">
            <a:extLst>
              <a:ext uri="{FF2B5EF4-FFF2-40B4-BE49-F238E27FC236}">
                <a16:creationId xmlns:a16="http://schemas.microsoft.com/office/drawing/2014/main" id="{360D31E3-CD11-48DF-8D09-94F76D2745AB}"/>
              </a:ext>
            </a:extLst>
          </p:cNvPr>
          <p:cNvGraphicFramePr>
            <a:graphicFrameLocks noGrp="1"/>
          </p:cNvGraphicFramePr>
          <p:nvPr>
            <p:ph idx="1"/>
            <p:extLst>
              <p:ext uri="{D42A27DB-BD31-4B8C-83A1-F6EECF244321}">
                <p14:modId xmlns:p14="http://schemas.microsoft.com/office/powerpoint/2010/main" val="1156886901"/>
              </p:ext>
            </p:extLst>
          </p:nvPr>
        </p:nvGraphicFramePr>
        <p:xfrm>
          <a:off x="838200" y="1358283"/>
          <a:ext cx="10515600" cy="4683452"/>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680825338"/>
                    </a:ext>
                  </a:extLst>
                </a:gridCol>
                <a:gridCol w="8939074">
                  <a:extLst>
                    <a:ext uri="{9D8B030D-6E8A-4147-A177-3AD203B41FA5}">
                      <a16:colId xmlns:a16="http://schemas.microsoft.com/office/drawing/2014/main" val="899332082"/>
                    </a:ext>
                  </a:extLst>
                </a:gridCol>
              </a:tblGrid>
              <a:tr h="626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n-lt"/>
                          <a:ea typeface="+mn-ea"/>
                          <a:cs typeface="+mn-cs"/>
                        </a:rPr>
                        <a:t>Standart Kod No</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Kamu İç Kontrol Standardı ve Genel Şartı</a:t>
                      </a:r>
                      <a:endParaRPr kumimoji="0" lang="tr-TR" sz="1800" b="1"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1383684970"/>
                  </a:ext>
                </a:extLst>
              </a:tr>
              <a:tr h="363143">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İS17</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İç kontrolün değerlendirilmesi: </a:t>
                      </a:r>
                      <a:r>
                        <a:rPr lang="tr-TR" sz="1600" b="0" dirty="0">
                          <a:solidFill>
                            <a:srgbClr val="FF0000"/>
                          </a:solidFill>
                        </a:rPr>
                        <a:t>İdareler iç kontrol sistemini yılda en az bir kez değerlendirmelidir.</a:t>
                      </a:r>
                    </a:p>
                  </a:txBody>
                  <a:tcPr>
                    <a:solidFill>
                      <a:schemeClr val="accent6">
                        <a:lumMod val="40000"/>
                        <a:lumOff val="60000"/>
                      </a:schemeClr>
                    </a:solidFill>
                  </a:tcPr>
                </a:tc>
                <a:extLst>
                  <a:ext uri="{0D108BD9-81ED-4DB2-BD59-A6C34878D82A}">
                    <a16:rowId xmlns:a16="http://schemas.microsoft.com/office/drawing/2014/main" val="1942630854"/>
                  </a:ext>
                </a:extLst>
              </a:tr>
              <a:tr h="507405">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İS 17.1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kontrol sistemi, sürekli izleme veya özel bir değerlendirme yapma veya bu iki yöntem birlikte kullanılarak değerlendirilmelidir.</a:t>
                      </a:r>
                    </a:p>
                  </a:txBody>
                  <a:tcPr>
                    <a:solidFill>
                      <a:schemeClr val="bg2"/>
                    </a:solidFill>
                  </a:tcPr>
                </a:tc>
                <a:extLst>
                  <a:ext uri="{0D108BD9-81ED-4DB2-BD59-A6C34878D82A}">
                    <a16:rowId xmlns:a16="http://schemas.microsoft.com/office/drawing/2014/main" val="3553514213"/>
                  </a:ext>
                </a:extLst>
              </a:tr>
              <a:tr h="50740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İS 17.2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kontrolün eksik yönleri ile uygun olmayan kontrol yöntemlerinin belirlenmesi, bildirilmesi ve gerekli önlemlerin alınması konusunda süreç ve yöntem belirlenmelidir.</a:t>
                      </a:r>
                    </a:p>
                  </a:txBody>
                  <a:tcPr>
                    <a:solidFill>
                      <a:schemeClr val="bg2"/>
                    </a:solidFill>
                  </a:tcPr>
                </a:tc>
                <a:extLst>
                  <a:ext uri="{0D108BD9-81ED-4DB2-BD59-A6C34878D82A}">
                    <a16:rowId xmlns:a16="http://schemas.microsoft.com/office/drawing/2014/main" val="288840128"/>
                  </a:ext>
                </a:extLst>
              </a:tr>
              <a:tr h="363143">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İS 17.3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kontrolün değerlendirilmesine idarenin birimlerinin katılımı sağlanmalıdır.</a:t>
                      </a:r>
                    </a:p>
                  </a:txBody>
                  <a:tcPr>
                    <a:solidFill>
                      <a:schemeClr val="bg2"/>
                    </a:solidFill>
                  </a:tcPr>
                </a:tc>
                <a:extLst>
                  <a:ext uri="{0D108BD9-81ED-4DB2-BD59-A6C34878D82A}">
                    <a16:rowId xmlns:a16="http://schemas.microsoft.com/office/drawing/2014/main" val="789563841"/>
                  </a:ext>
                </a:extLst>
              </a:tr>
              <a:tr h="50740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İS 17.4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kontrolün değerlendirilmesinde, yöneticilerin görüşleri, kişi ve/veya idarelerin talep ve şikâyetleri ile iç ve dış denetim sonucunda düzenlenen raporlar dikkate alınmalıdır.</a:t>
                      </a:r>
                    </a:p>
                  </a:txBody>
                  <a:tcPr>
                    <a:solidFill>
                      <a:schemeClr val="bg2"/>
                    </a:solidFill>
                  </a:tcPr>
                </a:tc>
                <a:extLst>
                  <a:ext uri="{0D108BD9-81ED-4DB2-BD59-A6C34878D82A}">
                    <a16:rowId xmlns:a16="http://schemas.microsoft.com/office/drawing/2014/main" val="4136440794"/>
                  </a:ext>
                </a:extLst>
              </a:tr>
              <a:tr h="50740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İS 17.5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kontrolün değerlendirilmesi sonucunda alınması gereken önlemler belirlenmeli ve bir eylem planı çerçevesinde uygulanmalıdır.</a:t>
                      </a:r>
                    </a:p>
                  </a:txBody>
                  <a:tcPr>
                    <a:solidFill>
                      <a:schemeClr val="bg2"/>
                    </a:solidFill>
                  </a:tcPr>
                </a:tc>
                <a:extLst>
                  <a:ext uri="{0D108BD9-81ED-4DB2-BD59-A6C34878D82A}">
                    <a16:rowId xmlns:a16="http://schemas.microsoft.com/office/drawing/2014/main" val="3094818882"/>
                  </a:ext>
                </a:extLst>
              </a:tr>
              <a:tr h="363143">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İS18</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algn="just"/>
                      <a:r>
                        <a:rPr lang="tr-TR" sz="1600" b="1" dirty="0">
                          <a:solidFill>
                            <a:srgbClr val="FF0000"/>
                          </a:solidFill>
                        </a:rPr>
                        <a:t>İç denetim: </a:t>
                      </a:r>
                      <a:r>
                        <a:rPr lang="tr-TR" sz="1600" b="0" dirty="0">
                          <a:solidFill>
                            <a:srgbClr val="FF0000"/>
                          </a:solidFill>
                        </a:rPr>
                        <a:t>İdareler fonksiyonel olarak bağımsız bir iç denetim faaliyetini sağlamalıdır.</a:t>
                      </a:r>
                    </a:p>
                  </a:txBody>
                  <a:tcPr>
                    <a:solidFill>
                      <a:schemeClr val="accent6">
                        <a:lumMod val="40000"/>
                        <a:lumOff val="60000"/>
                      </a:schemeClr>
                    </a:solidFill>
                  </a:tcPr>
                </a:tc>
                <a:extLst>
                  <a:ext uri="{0D108BD9-81ED-4DB2-BD59-A6C34878D82A}">
                    <a16:rowId xmlns:a16="http://schemas.microsoft.com/office/drawing/2014/main" val="3035341743"/>
                  </a:ext>
                </a:extLst>
              </a:tr>
              <a:tr h="363143">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İS 18.1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denetim faaliyeti İç Denetim Koordinasyon Kurulu tarafından belirlenen standartlara uygun bir şekilde yürütülmelidir.</a:t>
                      </a:r>
                    </a:p>
                  </a:txBody>
                  <a:tcPr>
                    <a:solidFill>
                      <a:schemeClr val="bg2"/>
                    </a:solidFill>
                  </a:tcPr>
                </a:tc>
                <a:extLst>
                  <a:ext uri="{0D108BD9-81ED-4DB2-BD59-A6C34878D82A}">
                    <a16:rowId xmlns:a16="http://schemas.microsoft.com/office/drawing/2014/main" val="3009731665"/>
                  </a:ext>
                </a:extLst>
              </a:tr>
              <a:tr h="507405">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İS 18.2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İç denetim sonucunda idare tarafından alınması gerekli görülen önlemleri içeren eylem planı hazırlanmalı, uygulanmalı ve izlenmelidir.</a:t>
                      </a:r>
                    </a:p>
                  </a:txBody>
                  <a:tcPr>
                    <a:solidFill>
                      <a:schemeClr val="bg2"/>
                    </a:solidFill>
                  </a:tcPr>
                </a:tc>
                <a:extLst>
                  <a:ext uri="{0D108BD9-81ED-4DB2-BD59-A6C34878D82A}">
                    <a16:rowId xmlns:a16="http://schemas.microsoft.com/office/drawing/2014/main" val="1941339203"/>
                  </a:ext>
                </a:extLst>
              </a:tr>
            </a:tbl>
          </a:graphicData>
        </a:graphic>
      </p:graphicFrame>
    </p:spTree>
    <p:extLst>
      <p:ext uri="{BB962C8B-B14F-4D97-AF65-F5344CB8AC3E}">
        <p14:creationId xmlns:p14="http://schemas.microsoft.com/office/powerpoint/2010/main" val="120881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4B76B7-50F9-4034-B828-E8FBE0C1DFF8}"/>
              </a:ext>
            </a:extLst>
          </p:cNvPr>
          <p:cNvSpPr>
            <a:spLocks noGrp="1"/>
          </p:cNvSpPr>
          <p:nvPr>
            <p:ph type="title"/>
          </p:nvPr>
        </p:nvSpPr>
        <p:spPr>
          <a:xfrm>
            <a:off x="838200" y="365125"/>
            <a:ext cx="10515600" cy="854001"/>
          </a:xfrm>
        </p:spPr>
        <p:txBody>
          <a:bodyPr/>
          <a:lstStyle/>
          <a:p>
            <a:pPr algn="ctr"/>
            <a:r>
              <a:rPr kumimoji="0" lang="tr-TR" altLang="tr-TR" sz="3200" b="1" i="0" u="none" strike="noStrike" kern="0" cap="none" spc="0" normalizeH="0" baseline="0" noProof="0" dirty="0">
                <a:ln>
                  <a:noFill/>
                </a:ln>
                <a:solidFill>
                  <a:srgbClr val="FF0000"/>
                </a:solidFill>
                <a:effectLst/>
                <a:uLnTx/>
                <a:uFillTx/>
                <a:latin typeface="Arial"/>
                <a:ea typeface="+mj-ea"/>
                <a:cs typeface="Arial"/>
              </a:rPr>
              <a:t>İÇ KONTROL</a:t>
            </a:r>
            <a:endParaRPr lang="tr-TR" dirty="0"/>
          </a:p>
        </p:txBody>
      </p:sp>
      <p:sp>
        <p:nvSpPr>
          <p:cNvPr id="3" name="İçerik Yer Tutucusu 2">
            <a:extLst>
              <a:ext uri="{FF2B5EF4-FFF2-40B4-BE49-F238E27FC236}">
                <a16:creationId xmlns:a16="http://schemas.microsoft.com/office/drawing/2014/main" id="{51CA8D6C-52CA-4A76-B8BE-D0264FCCA284}"/>
              </a:ext>
            </a:extLst>
          </p:cNvPr>
          <p:cNvSpPr>
            <a:spLocks noGrp="1"/>
          </p:cNvSpPr>
          <p:nvPr>
            <p:ph idx="1"/>
          </p:nvPr>
        </p:nvSpPr>
        <p:spPr>
          <a:xfrm>
            <a:off x="838200" y="1073888"/>
            <a:ext cx="10515600" cy="5273749"/>
          </a:xfrm>
        </p:spPr>
        <p:txBody>
          <a:bodyPr>
            <a:normAutofit/>
          </a:bodyPr>
          <a:lstStyle/>
          <a:p>
            <a:pPr marL="342900" lvl="0" indent="-342900" algn="just" fontAlgn="base">
              <a:lnSpc>
                <a:spcPct val="80000"/>
              </a:lnSpc>
              <a:spcBef>
                <a:spcPts val="600"/>
              </a:spcBef>
              <a:spcAft>
                <a:spcPts val="600"/>
              </a:spcAft>
              <a:buNone/>
              <a:defRPr/>
            </a:pP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Uluslararası düzeyde kabul gören </a:t>
            </a:r>
            <a:r>
              <a:rPr kumimoji="0" lang="tr-TR" altLang="tr-TR" sz="1500" b="0" i="0" u="none" strike="noStrike" kern="0" cap="none" spc="0" normalizeH="0" baseline="0" noProof="0" dirty="0">
                <a:ln>
                  <a:noFill/>
                </a:ln>
                <a:solidFill>
                  <a:srgbClr val="FF0000"/>
                </a:solidFill>
                <a:effectLst/>
                <a:uLnTx/>
                <a:uFillTx/>
                <a:latin typeface="Arial"/>
                <a:ea typeface="+mn-ea"/>
                <a:cs typeface="Arial"/>
              </a:rPr>
              <a:t>iç kontrol</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kurumun hedeflerine ulaşması için makul güvence sağlamak üzere</a:t>
            </a:r>
            <a:r>
              <a:rPr kumimoji="0" lang="tr-TR" altLang="tr-TR" sz="1500" b="0" i="0" u="none" strike="noStrike" kern="0" cap="none" spc="0" normalizeH="0" noProof="0" dirty="0">
                <a:ln>
                  <a:noFill/>
                </a:ln>
                <a:solidFill>
                  <a:srgbClr val="000000"/>
                </a:solidFill>
                <a:effectLst/>
                <a:uLnTx/>
                <a:uFillTx/>
                <a:latin typeface="Arial"/>
                <a:ea typeface="+mn-ea"/>
                <a:cs typeface="Arial"/>
              </a:rPr>
              <a:t> </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tasarlanmış olan bir sistemdir. Bu sistemin en iyi bilinen modeli olan </a:t>
            </a:r>
            <a:r>
              <a:rPr kumimoji="0" lang="tr-TR" altLang="tr-TR" sz="1500" b="0" i="0" u="none" strike="noStrike" kern="0" cap="none" spc="0" normalizeH="0" baseline="0" noProof="0" dirty="0" err="1">
                <a:ln>
                  <a:noFill/>
                </a:ln>
                <a:solidFill>
                  <a:srgbClr val="000000"/>
                </a:solidFill>
                <a:effectLst/>
                <a:uLnTx/>
                <a:uFillTx/>
                <a:latin typeface="Arial"/>
                <a:ea typeface="+mn-ea"/>
                <a:cs typeface="Arial"/>
              </a:rPr>
              <a:t>Comittee</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of </a:t>
            </a:r>
            <a:r>
              <a:rPr kumimoji="0" lang="tr-TR" altLang="tr-TR" sz="1500" b="0" i="0" u="none" strike="noStrike" kern="0" cap="none" spc="0" normalizeH="0" baseline="0" noProof="0" dirty="0" err="1">
                <a:ln>
                  <a:noFill/>
                </a:ln>
                <a:solidFill>
                  <a:srgbClr val="000000"/>
                </a:solidFill>
                <a:effectLst/>
                <a:uLnTx/>
                <a:uFillTx/>
                <a:latin typeface="Arial"/>
                <a:ea typeface="+mn-ea"/>
                <a:cs typeface="Arial"/>
              </a:rPr>
              <a:t>Sponsoring</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a:t>
            </a:r>
            <a:r>
              <a:rPr kumimoji="0" lang="tr-TR" altLang="tr-TR" sz="1500" b="0" i="0" u="none" strike="noStrike" kern="0" cap="none" spc="0" normalizeH="0" baseline="0" noProof="0" dirty="0" err="1">
                <a:ln>
                  <a:noFill/>
                </a:ln>
                <a:solidFill>
                  <a:srgbClr val="000000"/>
                </a:solidFill>
                <a:effectLst/>
                <a:uLnTx/>
                <a:uFillTx/>
                <a:latin typeface="Arial"/>
                <a:ea typeface="+mn-ea"/>
                <a:cs typeface="Arial"/>
              </a:rPr>
              <a:t>Organizasyons</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(COSO) </a:t>
            </a:r>
            <a:r>
              <a:rPr lang="tr-TR" altLang="tr-TR" sz="1500" kern="0" dirty="0">
                <a:solidFill>
                  <a:srgbClr val="000000"/>
                </a:solidFill>
                <a:latin typeface="Arial"/>
                <a:cs typeface="Arial"/>
              </a:rPr>
              <a:t>(Sponsor Organizasyonlar Komitesi) çerçevesinde </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iç kontrol; kurumdaki iş ve eylemlerin mevzuata uygunluğunu, mali ve yönetsel raporlamanın güvenirliğini, faaliyetlerin </a:t>
            </a:r>
            <a:r>
              <a:rPr kumimoji="0" lang="tr-TR" altLang="tr-TR" sz="1500" b="0" i="0" u="none" strike="noStrike" kern="0" cap="none" spc="0" normalizeH="0" baseline="0" noProof="0" dirty="0">
                <a:ln>
                  <a:noFill/>
                </a:ln>
                <a:effectLst/>
                <a:uLnTx/>
                <a:uFillTx/>
                <a:latin typeface="Arial"/>
                <a:ea typeface="+mn-ea"/>
                <a:cs typeface="Arial"/>
              </a:rPr>
              <a:t>etkililiği</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ve etkinliği ile varlıkların korunmasını amaçlar.</a:t>
            </a:r>
          </a:p>
          <a:p>
            <a:pPr marL="342900" marR="0" lvl="0" indent="-342900" algn="just" defTabSz="914400" rtl="0" eaLnBrk="1" fontAlgn="base" latinLnBrk="0" hangingPunct="1">
              <a:lnSpc>
                <a:spcPct val="80000"/>
              </a:lnSpc>
              <a:spcBef>
                <a:spcPts val="600"/>
              </a:spcBef>
              <a:spcAft>
                <a:spcPts val="600"/>
              </a:spcAft>
              <a:buClrTx/>
              <a:buSzTx/>
              <a:buFontTx/>
              <a:buNone/>
              <a:tabLst/>
              <a:defRPr/>
            </a:pP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COSO tarafından oluşturulan ve kontrol ortamı, risk yönetimi, kontrol faaliyetleri, bilgi ve iletişim ile izleme bileşenlerinden oluşan iç kontrol sistemi, Uluslararası Sayıştaylar birliği (INTOSAI), Avrupa Komisyonu ve benzer uluslararası kuruluşlarca da referans olarak kabul edilen bir modeldir. </a:t>
            </a:r>
          </a:p>
          <a:p>
            <a:pPr marL="342900" indent="-342900" algn="just" fontAlgn="base">
              <a:lnSpc>
                <a:spcPct val="80000"/>
              </a:lnSpc>
              <a:spcBef>
                <a:spcPts val="600"/>
              </a:spcBef>
              <a:spcAft>
                <a:spcPts val="600"/>
              </a:spcAft>
              <a:buNone/>
              <a:defRPr/>
            </a:pPr>
            <a:r>
              <a:rPr lang="tr-TR" sz="1500" dirty="0">
                <a:latin typeface="Arial" panose="020B0604020202020204" pitchFamily="34" charset="0"/>
                <a:cs typeface="Arial" panose="020B0604020202020204" pitchFamily="34" charset="0"/>
              </a:rPr>
              <a:t>		</a:t>
            </a:r>
            <a:r>
              <a:rPr lang="tr-TR" sz="1500" b="1" kern="0" dirty="0">
                <a:solidFill>
                  <a:srgbClr val="FF0000"/>
                </a:solidFill>
                <a:latin typeface="Arial"/>
                <a:cs typeface="Arial"/>
              </a:rPr>
              <a:t>COSO küpü </a:t>
            </a:r>
            <a:r>
              <a:rPr lang="tr-TR" sz="1500" kern="0" dirty="0">
                <a:solidFill>
                  <a:srgbClr val="000000"/>
                </a:solidFill>
                <a:latin typeface="Arial"/>
                <a:cs typeface="Arial"/>
              </a:rPr>
              <a:t>bir kurumun birimlerinin ve faaliyetlerinin, iç kontrolün beş unsuru yardımıyla amaçlara ulaşmasını ifade eder.</a:t>
            </a:r>
          </a:p>
          <a:p>
            <a:pPr marL="342900" indent="-342900" algn="just" fontAlgn="base">
              <a:lnSpc>
                <a:spcPct val="80000"/>
              </a:lnSpc>
              <a:spcBef>
                <a:spcPts val="600"/>
              </a:spcBef>
              <a:spcAft>
                <a:spcPts val="600"/>
              </a:spcAft>
              <a:buNone/>
              <a:defRPr/>
            </a:pPr>
            <a:r>
              <a:rPr lang="tr-TR" sz="1500" b="1" kern="0" dirty="0">
                <a:solidFill>
                  <a:srgbClr val="000000"/>
                </a:solidFill>
                <a:latin typeface="Arial"/>
                <a:cs typeface="Arial"/>
              </a:rPr>
              <a:t>		</a:t>
            </a:r>
            <a:r>
              <a:rPr lang="tr-TR" sz="1500" b="1" kern="0" dirty="0">
                <a:solidFill>
                  <a:srgbClr val="FF0000"/>
                </a:solidFill>
                <a:latin typeface="Arial"/>
                <a:cs typeface="Arial"/>
              </a:rPr>
              <a:t>COSO piramidi </a:t>
            </a:r>
            <a:r>
              <a:rPr lang="tr-TR" sz="1500" kern="0" dirty="0">
                <a:solidFill>
                  <a:srgbClr val="000000"/>
                </a:solidFill>
                <a:latin typeface="Arial"/>
                <a:cs typeface="Arial"/>
              </a:rPr>
              <a:t>ise iç kontrolün beş unsurunun birbiriyle ilişkisini gösterir.</a:t>
            </a:r>
            <a:endParaRPr lang="tr-TR" altLang="tr-TR" sz="1500" kern="0" dirty="0">
              <a:solidFill>
                <a:srgbClr val="000000"/>
              </a:solidFill>
              <a:latin typeface="Arial"/>
              <a:cs typeface="Arial"/>
            </a:endParaRPr>
          </a:p>
          <a:p>
            <a:pPr marL="342900" marR="0" lvl="0" indent="-342900" algn="just" defTabSz="914400" rtl="0" eaLnBrk="1" fontAlgn="base" latinLnBrk="0" hangingPunct="1">
              <a:lnSpc>
                <a:spcPct val="80000"/>
              </a:lnSpc>
              <a:spcBef>
                <a:spcPct val="20000"/>
              </a:spcBef>
              <a:spcAft>
                <a:spcPct val="0"/>
              </a:spcAft>
              <a:buClrTx/>
              <a:buSzTx/>
              <a:buFontTx/>
              <a:buNone/>
              <a:tabLst/>
              <a:defRPr/>
            </a:pPr>
            <a:endParaRPr lang="tr-TR" altLang="tr-TR" sz="1500" kern="0" dirty="0">
              <a:solidFill>
                <a:srgbClr val="000000"/>
              </a:solidFill>
              <a:latin typeface="Arial"/>
              <a:cs typeface="Arial"/>
            </a:endParaRPr>
          </a:p>
          <a:p>
            <a:endParaRPr lang="tr-TR" dirty="0"/>
          </a:p>
          <a:p>
            <a:endParaRPr lang="tr-TR" dirty="0"/>
          </a:p>
          <a:p>
            <a:pPr marL="0" indent="0">
              <a:buNone/>
            </a:pPr>
            <a:endParaRPr lang="tr-TR" dirty="0"/>
          </a:p>
          <a:p>
            <a:endParaRPr lang="tr-TR" dirty="0"/>
          </a:p>
          <a:p>
            <a:pPr marL="0" indent="0">
              <a:buNone/>
            </a:pPr>
            <a:r>
              <a:rPr lang="tr-TR" altLang="tr-TR" sz="1500" kern="0" dirty="0">
                <a:solidFill>
                  <a:schemeClr val="accent2">
                    <a:lumMod val="75000"/>
                  </a:schemeClr>
                </a:solidFill>
                <a:latin typeface="Calibri" panose="020F0502020204030204" pitchFamily="34" charset="0"/>
                <a:ea typeface="Tahoma" panose="020B0604030504040204" pitchFamily="34" charset="0"/>
                <a:cs typeface="Calibri" panose="020F0502020204030204" pitchFamily="34" charset="0"/>
              </a:rPr>
              <a:t>          </a:t>
            </a:r>
            <a:r>
              <a:rPr lang="tr-TR" altLang="tr-TR" sz="1500" b="1" kern="0" dirty="0">
                <a:solidFill>
                  <a:srgbClr val="B71F35"/>
                </a:solidFill>
                <a:latin typeface="Arial Narrow" panose="020B0606020202030204" pitchFamily="34" charset="0"/>
                <a:ea typeface="Tahoma" panose="020B0604030504040204" pitchFamily="34" charset="0"/>
                <a:cs typeface="Calibri" panose="020F0502020204030204" pitchFamily="34" charset="0"/>
              </a:rPr>
              <a:t>COSO KÜPÜ</a:t>
            </a:r>
            <a:endParaRPr lang="tr-TR" sz="1500" b="1" dirty="0">
              <a:solidFill>
                <a:srgbClr val="B71F35"/>
              </a:solidFill>
              <a:latin typeface="Arial Narrow" panose="020B0606020202030204" pitchFamily="34" charset="0"/>
              <a:ea typeface="Tahoma" panose="020B0604030504040204" pitchFamily="34" charset="0"/>
              <a:cs typeface="Calibri" panose="020F0502020204030204" pitchFamily="34" charset="0"/>
            </a:endParaRPr>
          </a:p>
        </p:txBody>
      </p:sp>
      <p:pic>
        <p:nvPicPr>
          <p:cNvPr id="4" name="Resim 3">
            <a:extLst>
              <a:ext uri="{FF2B5EF4-FFF2-40B4-BE49-F238E27FC236}">
                <a16:creationId xmlns:a16="http://schemas.microsoft.com/office/drawing/2014/main" id="{C01703E8-7F9E-4412-8B89-DE4A5869749C}"/>
              </a:ext>
            </a:extLst>
          </p:cNvPr>
          <p:cNvPicPr>
            <a:picLocks noChangeAspect="1"/>
          </p:cNvPicPr>
          <p:nvPr/>
        </p:nvPicPr>
        <p:blipFill>
          <a:blip r:embed="rId2"/>
          <a:stretch>
            <a:fillRect/>
          </a:stretch>
        </p:blipFill>
        <p:spPr>
          <a:xfrm>
            <a:off x="7079475" y="3552722"/>
            <a:ext cx="3190270" cy="2775959"/>
          </a:xfrm>
          <a:prstGeom prst="rect">
            <a:avLst/>
          </a:prstGeom>
        </p:spPr>
      </p:pic>
      <p:pic>
        <p:nvPicPr>
          <p:cNvPr id="6" name="Picture 4" descr="İÇ KONTROL KAPSAMINDA GÖREV TANIMLARI">
            <a:extLst>
              <a:ext uri="{FF2B5EF4-FFF2-40B4-BE49-F238E27FC236}">
                <a16:creationId xmlns:a16="http://schemas.microsoft.com/office/drawing/2014/main" id="{C1048061-DDEA-489D-B5B4-1085B1C4F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441" y="3552722"/>
            <a:ext cx="2904980" cy="258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1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2CD94C-537D-404F-9278-FF10922F5ECE}"/>
              </a:ext>
            </a:extLst>
          </p:cNvPr>
          <p:cNvSpPr>
            <a:spLocks noGrp="1"/>
          </p:cNvSpPr>
          <p:nvPr>
            <p:ph type="title"/>
          </p:nvPr>
        </p:nvSpPr>
        <p:spPr>
          <a:xfrm>
            <a:off x="838200" y="365126"/>
            <a:ext cx="10515600" cy="1027740"/>
          </a:xfrm>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ÜNİVERSİTEMİZ ÇALIŞMALARI</a:t>
            </a:r>
            <a:endParaRPr lang="tr-TR" dirty="0"/>
          </a:p>
        </p:txBody>
      </p:sp>
      <p:sp>
        <p:nvSpPr>
          <p:cNvPr id="3" name="İçerik Yer Tutucusu 2">
            <a:extLst>
              <a:ext uri="{FF2B5EF4-FFF2-40B4-BE49-F238E27FC236}">
                <a16:creationId xmlns:a16="http://schemas.microsoft.com/office/drawing/2014/main" id="{18E2060F-F02C-4BCE-8EC5-D268F9CCFA6A}"/>
              </a:ext>
            </a:extLst>
          </p:cNvPr>
          <p:cNvSpPr>
            <a:spLocks noGrp="1"/>
          </p:cNvSpPr>
          <p:nvPr>
            <p:ph idx="1"/>
          </p:nvPr>
        </p:nvSpPr>
        <p:spPr>
          <a:xfrm>
            <a:off x="838200" y="1265274"/>
            <a:ext cx="10515600" cy="4911689"/>
          </a:xfrm>
        </p:spPr>
        <p:txBody>
          <a:bodyPr>
            <a:normAutofit fontScale="47500" lnSpcReduction="20000"/>
          </a:bodyPr>
          <a:lstStyle/>
          <a:p>
            <a:pPr indent="0" algn="just">
              <a:lnSpc>
                <a:spcPct val="150000"/>
              </a:lnSpc>
              <a:buNone/>
            </a:pPr>
            <a:r>
              <a:rPr lang="tr-TR" sz="3600" dirty="0">
                <a:effectLst/>
                <a:latin typeface="Times New Roman" panose="02020603050405020304" pitchFamily="18" charset="0"/>
                <a:ea typeface="Times New Roman" panose="02020603050405020304" pitchFamily="18" charset="0"/>
                <a:cs typeface="Times New Roman" panose="02020603050405020304" pitchFamily="18" charset="0"/>
              </a:rPr>
              <a:t>Üniversitemizde iç kontrol sisteminin kamu iç kontrol standartlarına uyumunun sağlanmasına yönelik süreç, 2009 yılında yayınlanan “Kamu İç Kontrol Standartlarına Uyum Eylem Planı Rehberi” doğrultusunda Strateji Geliştirme Daire Başkanlığı tarafından üst yönetimin bilgilendirilmesiyle başlamıştır. Bu süreçte görev alacak İç Kontrol İzleme ve Yönlendirme Kurulu ile Kamu İç Kontrol Standartlarına Uyum Eylem Planı Hazırlama Grubu oluşturularak Üniversitede etkin bir iç kontrol sisteminin kurulması, uygulanması, izlenmesi ve değerlendirilmesine yönelik eylem planı hazırlığına başlanmıştır. Yönlendirme kurulu, birimlerin harcama yetkililerinden veya görevlendirdiği yardımcılarından, hazırlama grubu ise harcama yetkililerince belirlenen gerçekleştirme görevlilerinden oluşturulmuştur. </a:t>
            </a:r>
            <a:r>
              <a:rPr lang="tr-TR" sz="3600" b="1" dirty="0">
                <a:effectLst/>
                <a:latin typeface="Times New Roman" panose="02020603050405020304" pitchFamily="18" charset="0"/>
                <a:ea typeface="Times New Roman" panose="02020603050405020304" pitchFamily="18" charset="0"/>
                <a:cs typeface="Times New Roman" panose="02020603050405020304" pitchFamily="18" charset="0"/>
              </a:rPr>
              <a:t>Üst yönetimin desteği ve sorumluluğunda, yürütücü Rektör Yardımcısının başkanlığında, İç Denetim Biriminin danışmanlığında, Strateji Geliştirme Daire Başkanlığının koordinasyonu ile sekretarya hizmetlerinin yürütüldüğü kurul ve grup çalışmaları sonucunda,</a:t>
            </a:r>
            <a:r>
              <a:rPr lang="tr-TR"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Abant İzzet Baysal Üniversitesi İç Kontrol Standartları Eylem Planı</a:t>
            </a:r>
            <a:r>
              <a:rPr lang="tr-TR"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3600" dirty="0">
                <a:effectLst/>
                <a:latin typeface="Times New Roman" panose="02020603050405020304" pitchFamily="18" charset="0"/>
                <a:ea typeface="Times New Roman" panose="02020603050405020304" pitchFamily="18" charset="0"/>
                <a:cs typeface="Times New Roman" panose="02020603050405020304" pitchFamily="18" charset="0"/>
              </a:rPr>
              <a:t> hazırlanarak 21.07.2009 tarihinde üst yönetici onayına sunulmuş ve 31.07.2009 tarihinde Maliye Bakanlığına gönderilmiştir.</a:t>
            </a:r>
            <a:endParaRPr lang="tr-TR"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27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8A9298-0A79-4D71-8CDF-525D1DBD2520}"/>
              </a:ext>
            </a:extLst>
          </p:cNvPr>
          <p:cNvSpPr>
            <a:spLocks noGrp="1"/>
          </p:cNvSpPr>
          <p:nvPr>
            <p:ph type="title"/>
          </p:nvPr>
        </p:nvSpPr>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EYLEM PLANI İLE KURULAN BİRİMLER</a:t>
            </a:r>
            <a:endParaRPr lang="tr-TR" dirty="0"/>
          </a:p>
        </p:txBody>
      </p:sp>
      <p:sp>
        <p:nvSpPr>
          <p:cNvPr id="3" name="İçerik Yer Tutucusu 2">
            <a:extLst>
              <a:ext uri="{FF2B5EF4-FFF2-40B4-BE49-F238E27FC236}">
                <a16:creationId xmlns:a16="http://schemas.microsoft.com/office/drawing/2014/main" id="{604D7A21-2717-4E0A-A49B-D6B050CCB768}"/>
              </a:ext>
            </a:extLst>
          </p:cNvPr>
          <p:cNvSpPr>
            <a:spLocks noGrp="1"/>
          </p:cNvSpPr>
          <p:nvPr>
            <p:ph idx="1"/>
          </p:nvPr>
        </p:nvSpPr>
        <p:spPr/>
        <p:txBody>
          <a:bodyPr/>
          <a:lstStyle/>
          <a:p>
            <a:pPr indent="0" algn="just">
              <a:buNone/>
            </a:pPr>
            <a:r>
              <a:rPr lang="tr-TR" sz="2400" b="1" dirty="0">
                <a:effectLst/>
                <a:latin typeface="Times New Roman" panose="02020603050405020304" pitchFamily="18" charset="0"/>
                <a:ea typeface="Times New Roman" panose="02020603050405020304" pitchFamily="18" charset="0"/>
              </a:rPr>
              <a:t>Eylem Planı </a:t>
            </a:r>
            <a:r>
              <a:rPr lang="tr-TR" sz="2400" dirty="0">
                <a:effectLst/>
                <a:latin typeface="Times New Roman" panose="02020603050405020304" pitchFamily="18" charset="0"/>
                <a:ea typeface="Times New Roman" panose="02020603050405020304" pitchFamily="18" charset="0"/>
              </a:rPr>
              <a:t>ile Üniversitemizde </a:t>
            </a:r>
            <a:r>
              <a:rPr lang="tr-TR" sz="2400" b="1" dirty="0">
                <a:solidFill>
                  <a:srgbClr val="FF0000"/>
                </a:solidFill>
                <a:effectLst/>
                <a:latin typeface="Times New Roman" panose="02020603050405020304" pitchFamily="18" charset="0"/>
                <a:ea typeface="Times New Roman" panose="02020603050405020304" pitchFamily="18" charset="0"/>
              </a:rPr>
              <a:t>07.07.2010</a:t>
            </a:r>
            <a:r>
              <a:rPr lang="tr-TR" sz="2400" dirty="0">
                <a:effectLst/>
                <a:latin typeface="Times New Roman" panose="02020603050405020304" pitchFamily="18" charset="0"/>
                <a:ea typeface="Times New Roman" panose="02020603050405020304" pitchFamily="18" charset="0"/>
              </a:rPr>
              <a:t> tarihli Rektörlük Oluru ile </a:t>
            </a:r>
            <a:r>
              <a:rPr lang="tr-TR" sz="2400" b="1" dirty="0">
                <a:solidFill>
                  <a:srgbClr val="FF0000"/>
                </a:solidFill>
                <a:effectLst/>
                <a:latin typeface="Times New Roman" panose="02020603050405020304" pitchFamily="18" charset="0"/>
                <a:ea typeface="Times New Roman" panose="02020603050405020304" pitchFamily="18" charset="0"/>
              </a:rPr>
              <a:t>2 adet yeni birim </a:t>
            </a:r>
            <a:r>
              <a:rPr lang="tr-TR" sz="2400" dirty="0">
                <a:effectLst/>
                <a:latin typeface="Times New Roman" panose="02020603050405020304" pitchFamily="18" charset="0"/>
                <a:ea typeface="Times New Roman" panose="02020603050405020304" pitchFamily="18" charset="0"/>
              </a:rPr>
              <a:t>kurulmuştur.</a:t>
            </a:r>
            <a:endParaRPr lang="tr-TR" dirty="0">
              <a:latin typeface="Times New Roman" panose="02020603050405020304" pitchFamily="18" charset="0"/>
              <a:ea typeface="Times New Roman" panose="02020603050405020304" pitchFamily="18" charset="0"/>
            </a:endParaRPr>
          </a:p>
          <a:p>
            <a:pPr indent="0" algn="just">
              <a:buNone/>
            </a:pPr>
            <a:endParaRPr lang="tr-TR" sz="2800" dirty="0">
              <a:effectLst/>
              <a:latin typeface="Times New Roman" panose="02020603050405020304" pitchFamily="18" charset="0"/>
              <a:ea typeface="Times New Roman" panose="02020603050405020304" pitchFamily="18" charset="0"/>
            </a:endParaRPr>
          </a:p>
          <a:p>
            <a:endParaRPr lang="tr-TR" dirty="0"/>
          </a:p>
        </p:txBody>
      </p:sp>
      <p:graphicFrame>
        <p:nvGraphicFramePr>
          <p:cNvPr id="4" name="Tablo 3">
            <a:extLst>
              <a:ext uri="{FF2B5EF4-FFF2-40B4-BE49-F238E27FC236}">
                <a16:creationId xmlns:a16="http://schemas.microsoft.com/office/drawing/2014/main" id="{FB5D38B2-A1C8-4901-A41D-70E24DCCC32A}"/>
              </a:ext>
            </a:extLst>
          </p:cNvPr>
          <p:cNvGraphicFramePr>
            <a:graphicFrameLocks noGrp="1"/>
          </p:cNvGraphicFramePr>
          <p:nvPr>
            <p:extLst>
              <p:ext uri="{D42A27DB-BD31-4B8C-83A1-F6EECF244321}">
                <p14:modId xmlns:p14="http://schemas.microsoft.com/office/powerpoint/2010/main" val="2335787574"/>
              </p:ext>
            </p:extLst>
          </p:nvPr>
        </p:nvGraphicFramePr>
        <p:xfrm>
          <a:off x="1662223" y="2956399"/>
          <a:ext cx="8867554" cy="2089789"/>
        </p:xfrm>
        <a:graphic>
          <a:graphicData uri="http://schemas.openxmlformats.org/drawingml/2006/table">
            <a:tbl>
              <a:tblPr/>
              <a:tblGrid>
                <a:gridCol w="3026535">
                  <a:extLst>
                    <a:ext uri="{9D8B030D-6E8A-4147-A177-3AD203B41FA5}">
                      <a16:colId xmlns:a16="http://schemas.microsoft.com/office/drawing/2014/main" val="2376990696"/>
                    </a:ext>
                  </a:extLst>
                </a:gridCol>
                <a:gridCol w="2795207">
                  <a:extLst>
                    <a:ext uri="{9D8B030D-6E8A-4147-A177-3AD203B41FA5}">
                      <a16:colId xmlns:a16="http://schemas.microsoft.com/office/drawing/2014/main" val="24190633"/>
                    </a:ext>
                  </a:extLst>
                </a:gridCol>
                <a:gridCol w="3045812">
                  <a:extLst>
                    <a:ext uri="{9D8B030D-6E8A-4147-A177-3AD203B41FA5}">
                      <a16:colId xmlns:a16="http://schemas.microsoft.com/office/drawing/2014/main" val="1179333571"/>
                    </a:ext>
                  </a:extLst>
                </a:gridCol>
              </a:tblGrid>
              <a:tr h="388088">
                <a:tc>
                  <a:txBody>
                    <a:bodyPr/>
                    <a:lstStyle/>
                    <a:p>
                      <a:pPr algn="ctr"/>
                      <a:r>
                        <a:rPr lang="tr-TR" sz="1600" b="1" dirty="0">
                          <a:solidFill>
                            <a:srgbClr val="FF0000"/>
                          </a:solidFill>
                          <a:effectLst/>
                          <a:latin typeface="Arial TUR" panose="020B0604020202020204" pitchFamily="34" charset="0"/>
                          <a:ea typeface="Times New Roman" panose="02020603050405020304" pitchFamily="18" charset="0"/>
                        </a:rPr>
                        <a:t>BİRİMLER</a:t>
                      </a:r>
                      <a:endParaRPr lang="tr-TR"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tr-TR" sz="1600" b="1" dirty="0">
                          <a:solidFill>
                            <a:srgbClr val="FF0000"/>
                          </a:solidFill>
                          <a:effectLst/>
                          <a:latin typeface="Arial TUR" panose="020B0604020202020204" pitchFamily="34" charset="0"/>
                          <a:ea typeface="Times New Roman" panose="02020603050405020304" pitchFamily="18" charset="0"/>
                        </a:rPr>
                        <a:t>KURULDUĞU BİRİM</a:t>
                      </a:r>
                      <a:endParaRPr lang="tr-TR"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tr-TR" sz="1600" b="1" dirty="0">
                          <a:solidFill>
                            <a:srgbClr val="FF0000"/>
                          </a:solidFill>
                          <a:effectLst/>
                          <a:latin typeface="Arial TUR" panose="020B0604020202020204" pitchFamily="34" charset="0"/>
                          <a:ea typeface="Times New Roman" panose="02020603050405020304" pitchFamily="18" charset="0"/>
                        </a:rPr>
                        <a:t>STANDART</a:t>
                      </a:r>
                      <a:endParaRPr lang="tr-TR" sz="16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00865750"/>
                  </a:ext>
                </a:extLst>
              </a:tr>
              <a:tr h="848261">
                <a:tc>
                  <a:txBody>
                    <a:bodyPr/>
                    <a:lstStyle/>
                    <a:p>
                      <a:pPr algn="ctr"/>
                      <a:r>
                        <a:rPr lang="tr-TR" sz="1400" dirty="0">
                          <a:effectLst/>
                          <a:latin typeface="Arial TUR" panose="020B0604020202020204" pitchFamily="34" charset="0"/>
                          <a:ea typeface="Times New Roman" panose="02020603050405020304" pitchFamily="18" charset="0"/>
                        </a:rPr>
                        <a:t>Eğitim Şube Müdürlüğü</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dirty="0">
                          <a:effectLst/>
                          <a:latin typeface="Arial TUR" panose="020B0604020202020204" pitchFamily="34" charset="0"/>
                          <a:ea typeface="Times New Roman" panose="02020603050405020304" pitchFamily="18" charset="0"/>
                        </a:rPr>
                        <a:t>Personel Daire Başkanlığı</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effectLst/>
                          <a:latin typeface="Arial TUR" panose="020B0604020202020204" pitchFamily="34" charset="0"/>
                          <a:ea typeface="Times New Roman" panose="02020603050405020304" pitchFamily="18" charset="0"/>
                        </a:rPr>
                        <a:t>KOS 1.1 </a:t>
                      </a:r>
                      <a:r>
                        <a:rPr lang="tr-TR" sz="1400" dirty="0">
                          <a:effectLst/>
                          <a:latin typeface="Arial TUR" panose="020B0604020202020204" pitchFamily="34" charset="0"/>
                          <a:ea typeface="Times New Roman" panose="02020603050405020304" pitchFamily="18" charset="0"/>
                        </a:rPr>
                        <a:t>(İç kontrol sistemi ve işleyişi yönetici ve personel tarafından sahiplenilmeli ve desteklenmelidir.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327853"/>
                  </a:ext>
                </a:extLst>
              </a:tr>
              <a:tr h="848261">
                <a:tc>
                  <a:txBody>
                    <a:bodyPr/>
                    <a:lstStyle/>
                    <a:p>
                      <a:pPr algn="ctr"/>
                      <a:r>
                        <a:rPr lang="tr-TR" sz="1400">
                          <a:effectLst/>
                          <a:latin typeface="Arial TUR" panose="020B0604020202020204" pitchFamily="34" charset="0"/>
                          <a:ea typeface="Times New Roman" panose="02020603050405020304" pitchFamily="18" charset="0"/>
                        </a:rPr>
                        <a:t>İstatistik Birimi</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dirty="0">
                          <a:effectLst/>
                          <a:latin typeface="Arial TUR" panose="020B0604020202020204" pitchFamily="34" charset="0"/>
                          <a:ea typeface="Times New Roman" panose="02020603050405020304" pitchFamily="18" charset="0"/>
                        </a:rPr>
                        <a:t>Genel Sekreterlik</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effectLst/>
                          <a:latin typeface="Arial TUR" panose="020B0604020202020204" pitchFamily="34" charset="0"/>
                          <a:ea typeface="Times New Roman" panose="02020603050405020304" pitchFamily="18" charset="0"/>
                        </a:rPr>
                        <a:t>BİS 13.2</a:t>
                      </a:r>
                      <a:r>
                        <a:rPr lang="tr-TR" sz="1400" dirty="0">
                          <a:effectLst/>
                          <a:latin typeface="Arial TUR" panose="020B0604020202020204" pitchFamily="34" charset="0"/>
                          <a:ea typeface="Times New Roman" panose="02020603050405020304" pitchFamily="18" charset="0"/>
                        </a:rPr>
                        <a:t> (Yöneticiler ve personel, görevlerini yerine getirebilmeleri için gerekli ve yeterli bilgiye zamanında ulaşabilmelidir.)</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459373"/>
                  </a:ext>
                </a:extLst>
              </a:tr>
            </a:tbl>
          </a:graphicData>
        </a:graphic>
      </p:graphicFrame>
    </p:spTree>
    <p:extLst>
      <p:ext uri="{BB962C8B-B14F-4D97-AF65-F5344CB8AC3E}">
        <p14:creationId xmlns:p14="http://schemas.microsoft.com/office/powerpoint/2010/main" val="347634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9030FB-1FC2-472C-9F59-8ADDEC806E99}"/>
              </a:ext>
            </a:extLst>
          </p:cNvPr>
          <p:cNvSpPr>
            <a:spLocks noGrp="1"/>
          </p:cNvSpPr>
          <p:nvPr>
            <p:ph type="title"/>
          </p:nvPr>
        </p:nvSpPr>
        <p:spPr>
          <a:xfrm>
            <a:off x="838200" y="365125"/>
            <a:ext cx="10515600" cy="622427"/>
          </a:xfrm>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EYLEM PLANI İLE KURULAN KURULLAR</a:t>
            </a:r>
            <a:endParaRPr lang="tr-TR" dirty="0"/>
          </a:p>
        </p:txBody>
      </p:sp>
      <p:graphicFrame>
        <p:nvGraphicFramePr>
          <p:cNvPr id="4" name="Tablo 4">
            <a:extLst>
              <a:ext uri="{FF2B5EF4-FFF2-40B4-BE49-F238E27FC236}">
                <a16:creationId xmlns:a16="http://schemas.microsoft.com/office/drawing/2014/main" id="{8F4B27CE-E4F3-4FC6-8AD0-C15789655575}"/>
              </a:ext>
            </a:extLst>
          </p:cNvPr>
          <p:cNvGraphicFramePr>
            <a:graphicFrameLocks noGrp="1"/>
          </p:cNvGraphicFramePr>
          <p:nvPr>
            <p:ph idx="1"/>
            <p:extLst>
              <p:ext uri="{D42A27DB-BD31-4B8C-83A1-F6EECF244321}">
                <p14:modId xmlns:p14="http://schemas.microsoft.com/office/powerpoint/2010/main" val="357468205"/>
              </p:ext>
            </p:extLst>
          </p:nvPr>
        </p:nvGraphicFramePr>
        <p:xfrm>
          <a:off x="838200" y="2448052"/>
          <a:ext cx="10515600" cy="2651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51681157"/>
                    </a:ext>
                  </a:extLst>
                </a:gridCol>
                <a:gridCol w="5257800">
                  <a:extLst>
                    <a:ext uri="{9D8B030D-6E8A-4147-A177-3AD203B41FA5}">
                      <a16:colId xmlns:a16="http://schemas.microsoft.com/office/drawing/2014/main" val="2867724890"/>
                    </a:ext>
                  </a:extLst>
                </a:gridCol>
              </a:tblGrid>
              <a:tr h="0">
                <a:tc>
                  <a:txBody>
                    <a:bodyPr/>
                    <a:lstStyle/>
                    <a:p>
                      <a:pPr algn="ctr"/>
                      <a:r>
                        <a:rPr lang="tr-TR" sz="1800" b="1" kern="1200" dirty="0">
                          <a:solidFill>
                            <a:srgbClr val="FF0000"/>
                          </a:solidFill>
                          <a:effectLst/>
                          <a:latin typeface="+mn-lt"/>
                          <a:ea typeface="+mn-ea"/>
                          <a:cs typeface="+mn-cs"/>
                        </a:rPr>
                        <a:t>KONTROL ORTAMI</a:t>
                      </a:r>
                    </a:p>
                    <a:p>
                      <a:r>
                        <a:rPr lang="tr-TR" sz="1800" b="1" kern="1200" dirty="0">
                          <a:solidFill>
                            <a:srgbClr val="FF0000"/>
                          </a:solidFill>
                          <a:effectLst/>
                          <a:latin typeface="+mn-lt"/>
                          <a:ea typeface="+mn-ea"/>
                          <a:cs typeface="+mn-cs"/>
                        </a:rPr>
                        <a:t>Standart:</a:t>
                      </a:r>
                    </a:p>
                    <a:p>
                      <a:r>
                        <a:rPr lang="tr-TR" sz="1800" b="1" kern="1200" dirty="0">
                          <a:solidFill>
                            <a:srgbClr val="FF0000"/>
                          </a:solidFill>
                          <a:effectLst/>
                          <a:latin typeface="+mn-lt"/>
                          <a:ea typeface="+mn-ea"/>
                          <a:cs typeface="+mn-cs"/>
                        </a:rPr>
                        <a:t>KOS 1 Etik Değerler ve Dürüstlük: </a:t>
                      </a:r>
                    </a:p>
                    <a:p>
                      <a:pPr algn="just"/>
                      <a:r>
                        <a:rPr lang="tr-TR" sz="1800" b="0" kern="1200" dirty="0">
                          <a:solidFill>
                            <a:schemeClr val="tx1"/>
                          </a:solidFill>
                          <a:effectLst/>
                          <a:latin typeface="+mn-lt"/>
                          <a:ea typeface="+mn-ea"/>
                          <a:cs typeface="+mn-cs"/>
                        </a:rPr>
                        <a:t>Personel davranışlarını belirleyen kuralların personel tarafından bilinmesi sağlanmalıdır.</a:t>
                      </a:r>
                    </a:p>
                    <a:p>
                      <a:r>
                        <a:rPr lang="tr-TR" sz="1800" b="1" kern="1200" dirty="0">
                          <a:solidFill>
                            <a:schemeClr val="lt1"/>
                          </a:solidFill>
                          <a:effectLst/>
                          <a:latin typeface="+mn-lt"/>
                          <a:ea typeface="+mn-ea"/>
                          <a:cs typeface="+mn-cs"/>
                        </a:rPr>
                        <a:t> </a:t>
                      </a:r>
                    </a:p>
                  </a:txBody>
                  <a:tcPr>
                    <a:solidFill>
                      <a:schemeClr val="accent6">
                        <a:lumMod val="40000"/>
                        <a:lumOff val="60000"/>
                      </a:schemeClr>
                    </a:solidFill>
                  </a:tcPr>
                </a:tc>
                <a:tc>
                  <a:txBody>
                    <a:bodyPr/>
                    <a:lstStyle/>
                    <a:p>
                      <a:pPr algn="ctr"/>
                      <a:r>
                        <a:rPr lang="tr-TR" sz="4000" b="1" i="1" kern="1200" dirty="0">
                          <a:solidFill>
                            <a:srgbClr val="FF0000"/>
                          </a:solidFill>
                          <a:effectLst/>
                          <a:latin typeface="+mn-lt"/>
                          <a:ea typeface="+mn-ea"/>
                          <a:cs typeface="+mn-cs"/>
                        </a:rPr>
                        <a:t>1- ETİK KURUL</a:t>
                      </a:r>
                      <a:endParaRPr lang="tr-TR" sz="4000" dirty="0">
                        <a:solidFill>
                          <a:srgbClr val="FF0000"/>
                        </a:solidFill>
                      </a:endParaRPr>
                    </a:p>
                  </a:txBody>
                  <a:tcPr anchor="ctr">
                    <a:solidFill>
                      <a:schemeClr val="accent4">
                        <a:lumMod val="40000"/>
                        <a:lumOff val="60000"/>
                      </a:schemeClr>
                    </a:solidFill>
                  </a:tcPr>
                </a:tc>
                <a:extLst>
                  <a:ext uri="{0D108BD9-81ED-4DB2-BD59-A6C34878D82A}">
                    <a16:rowId xmlns:a16="http://schemas.microsoft.com/office/drawing/2014/main" val="84191752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u="sng" kern="1200" dirty="0">
                          <a:solidFill>
                            <a:srgbClr val="FF0000"/>
                          </a:solidFill>
                          <a:effectLst/>
                          <a:latin typeface="+mn-lt"/>
                          <a:ea typeface="+mn-ea"/>
                          <a:cs typeface="+mn-cs"/>
                        </a:rPr>
                        <a:t>Ön Görülen Eylemler:</a:t>
                      </a:r>
                    </a:p>
                    <a:p>
                      <a:r>
                        <a:rPr lang="tr-TR" sz="1800" b="1" i="1" kern="1200" dirty="0">
                          <a:solidFill>
                            <a:srgbClr val="FF0000"/>
                          </a:solidFill>
                          <a:effectLst/>
                          <a:latin typeface="+mn-lt"/>
                          <a:ea typeface="+mn-ea"/>
                          <a:cs typeface="+mn-cs"/>
                        </a:rPr>
                        <a:t>KOS 1.3.2</a:t>
                      </a:r>
                      <a:r>
                        <a:rPr lang="tr-TR" sz="1800" i="1" kern="1200" dirty="0">
                          <a:solidFill>
                            <a:srgbClr val="FF0000"/>
                          </a:solidFill>
                          <a:effectLst/>
                          <a:latin typeface="+mn-lt"/>
                          <a:ea typeface="+mn-ea"/>
                          <a:cs typeface="+mn-cs"/>
                        </a:rPr>
                        <a:t> </a:t>
                      </a:r>
                      <a:r>
                        <a:rPr lang="tr-TR" sz="1800" i="1" kern="1200" dirty="0">
                          <a:solidFill>
                            <a:schemeClr val="dk1"/>
                          </a:solidFill>
                          <a:effectLst/>
                          <a:latin typeface="+mn-lt"/>
                          <a:ea typeface="+mn-ea"/>
                          <a:cs typeface="+mn-cs"/>
                        </a:rPr>
                        <a:t>Etik Kurulun çalışma usul ve esasları yönerge ile düzenlenecektir.</a:t>
                      </a:r>
                      <a:endParaRPr lang="tr-TR" sz="1800" kern="1200" dirty="0">
                        <a:solidFill>
                          <a:schemeClr val="dk1"/>
                        </a:solidFill>
                        <a:effectLst/>
                        <a:latin typeface="+mn-lt"/>
                        <a:ea typeface="+mn-ea"/>
                        <a:cs typeface="+mn-cs"/>
                      </a:endParaRPr>
                    </a:p>
                    <a:p>
                      <a:r>
                        <a:rPr lang="tr-TR" sz="1800" b="1" i="1" kern="1200" dirty="0">
                          <a:solidFill>
                            <a:srgbClr val="FF0000"/>
                          </a:solidFill>
                          <a:effectLst/>
                          <a:latin typeface="+mn-lt"/>
                          <a:ea typeface="+mn-ea"/>
                          <a:cs typeface="+mn-cs"/>
                        </a:rPr>
                        <a:t>KOS 1.3.3</a:t>
                      </a:r>
                      <a:r>
                        <a:rPr lang="tr-TR" sz="1800" i="1" kern="1200" dirty="0">
                          <a:solidFill>
                            <a:srgbClr val="FF0000"/>
                          </a:solidFill>
                          <a:effectLst/>
                          <a:latin typeface="+mn-lt"/>
                          <a:ea typeface="+mn-ea"/>
                          <a:cs typeface="+mn-cs"/>
                        </a:rPr>
                        <a:t> </a:t>
                      </a:r>
                      <a:r>
                        <a:rPr lang="tr-TR" sz="1800" i="1" kern="1200" dirty="0">
                          <a:solidFill>
                            <a:schemeClr val="dk1"/>
                          </a:solidFill>
                          <a:effectLst/>
                          <a:latin typeface="+mn-lt"/>
                          <a:ea typeface="+mn-ea"/>
                          <a:cs typeface="+mn-cs"/>
                        </a:rPr>
                        <a:t>Etik kurallar yazılı ve görsel araçlarla kurum çalışanlarına duyurulacaktır.</a:t>
                      </a:r>
                      <a:endParaRPr lang="tr-TR" sz="1800" kern="1200" dirty="0">
                        <a:solidFill>
                          <a:schemeClr val="dk1"/>
                        </a:solidFill>
                        <a:effectLst/>
                        <a:latin typeface="+mn-lt"/>
                        <a:ea typeface="+mn-ea"/>
                        <a:cs typeface="+mn-cs"/>
                      </a:endParaRPr>
                    </a:p>
                  </a:txBody>
                  <a:tcPr>
                    <a:solidFill>
                      <a:schemeClr val="bg2"/>
                    </a:solidFill>
                  </a:tcPr>
                </a:tc>
                <a:tc hMerge="1">
                  <a:txBody>
                    <a:bodyPr/>
                    <a:lstStyle/>
                    <a:p>
                      <a:endParaRPr lang="tr-TR" dirty="0"/>
                    </a:p>
                  </a:txBody>
                  <a:tcPr/>
                </a:tc>
                <a:extLst>
                  <a:ext uri="{0D108BD9-81ED-4DB2-BD59-A6C34878D82A}">
                    <a16:rowId xmlns:a16="http://schemas.microsoft.com/office/drawing/2014/main" val="2195209282"/>
                  </a:ext>
                </a:extLst>
              </a:tr>
            </a:tbl>
          </a:graphicData>
        </a:graphic>
      </p:graphicFrame>
      <p:sp>
        <p:nvSpPr>
          <p:cNvPr id="8" name="Metin kutusu 7">
            <a:extLst>
              <a:ext uri="{FF2B5EF4-FFF2-40B4-BE49-F238E27FC236}">
                <a16:creationId xmlns:a16="http://schemas.microsoft.com/office/drawing/2014/main" id="{AED1EC45-A704-4F34-B171-B35DFF2294B2}"/>
              </a:ext>
            </a:extLst>
          </p:cNvPr>
          <p:cNvSpPr txBox="1"/>
          <p:nvPr/>
        </p:nvSpPr>
        <p:spPr>
          <a:xfrm>
            <a:off x="838200" y="1173037"/>
            <a:ext cx="10515600" cy="757130"/>
          </a:xfrm>
          <a:prstGeom prst="rect">
            <a:avLst/>
          </a:prstGeom>
          <a:noFill/>
        </p:spPr>
        <p:txBody>
          <a:bodyPr wrap="square" rtlCol="0">
            <a:spAutoFit/>
          </a:bodyPr>
          <a:lstStyle/>
          <a:p>
            <a:pPr marL="2286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Eylem Planı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ile Üniversitemizde </a:t>
            </a:r>
            <a:r>
              <a:rPr lang="tr-TR" sz="2400" b="1" dirty="0">
                <a:solidFill>
                  <a:srgbClr val="FF0000"/>
                </a:solidFill>
                <a:latin typeface="Times New Roman" panose="02020603050405020304" pitchFamily="18" charset="0"/>
                <a:ea typeface="Times New Roman" panose="02020603050405020304" pitchFamily="18" charset="0"/>
              </a:rPr>
              <a:t>14</a:t>
            </a:r>
            <a:r>
              <a:rPr kumimoji="0" lang="tr-TR"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.07.2010</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tarihli Rektörlük Oluru ile </a:t>
            </a:r>
            <a:r>
              <a:rPr lang="tr-TR" sz="2400" b="1" dirty="0">
                <a:solidFill>
                  <a:srgbClr val="FF0000"/>
                </a:solidFill>
                <a:latin typeface="Times New Roman" panose="02020603050405020304" pitchFamily="18" charset="0"/>
                <a:ea typeface="Times New Roman" panose="02020603050405020304" pitchFamily="18" charset="0"/>
              </a:rPr>
              <a:t>5</a:t>
            </a:r>
            <a:r>
              <a:rPr kumimoji="0" lang="tr-TR"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adet KURUL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kurulmuştur.</a:t>
            </a:r>
          </a:p>
        </p:txBody>
      </p:sp>
    </p:spTree>
    <p:extLst>
      <p:ext uri="{BB962C8B-B14F-4D97-AF65-F5344CB8AC3E}">
        <p14:creationId xmlns:p14="http://schemas.microsoft.com/office/powerpoint/2010/main" val="41278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8F4B27CE-E4F3-4FC6-8AD0-C15789655575}"/>
              </a:ext>
            </a:extLst>
          </p:cNvPr>
          <p:cNvGraphicFramePr>
            <a:graphicFrameLocks noGrp="1"/>
          </p:cNvGraphicFramePr>
          <p:nvPr>
            <p:ph idx="1"/>
            <p:extLst>
              <p:ext uri="{D42A27DB-BD31-4B8C-83A1-F6EECF244321}">
                <p14:modId xmlns:p14="http://schemas.microsoft.com/office/powerpoint/2010/main" val="1809259997"/>
              </p:ext>
            </p:extLst>
          </p:nvPr>
        </p:nvGraphicFramePr>
        <p:xfrm>
          <a:off x="923544" y="582041"/>
          <a:ext cx="10515600" cy="5638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51681157"/>
                    </a:ext>
                  </a:extLst>
                </a:gridCol>
                <a:gridCol w="5257800">
                  <a:extLst>
                    <a:ext uri="{9D8B030D-6E8A-4147-A177-3AD203B41FA5}">
                      <a16:colId xmlns:a16="http://schemas.microsoft.com/office/drawing/2014/main" val="2867724890"/>
                    </a:ext>
                  </a:extLst>
                </a:gridCol>
              </a:tblGrid>
              <a:tr h="0">
                <a:tc>
                  <a:txBody>
                    <a:bodyPr/>
                    <a:lstStyle/>
                    <a:p>
                      <a:pPr algn="ctr"/>
                      <a:r>
                        <a:rPr lang="tr-TR" sz="1800" b="1" kern="1200" dirty="0">
                          <a:solidFill>
                            <a:srgbClr val="FF0000"/>
                          </a:solidFill>
                          <a:effectLst/>
                          <a:latin typeface="+mn-lt"/>
                          <a:ea typeface="+mn-ea"/>
                          <a:cs typeface="+mn-cs"/>
                        </a:rPr>
                        <a:t>KONTROL ORTAMI</a:t>
                      </a:r>
                    </a:p>
                    <a:p>
                      <a:r>
                        <a:rPr lang="tr-TR" sz="1600" b="1" kern="1200" dirty="0">
                          <a:solidFill>
                            <a:srgbClr val="FF0000"/>
                          </a:solidFill>
                          <a:effectLst/>
                          <a:latin typeface="+mn-lt"/>
                          <a:ea typeface="+mn-ea"/>
                          <a:cs typeface="+mn-cs"/>
                        </a:rPr>
                        <a:t>Standart:</a:t>
                      </a:r>
                    </a:p>
                    <a:p>
                      <a:r>
                        <a:rPr lang="tr-TR" sz="1600" b="1" kern="1200" dirty="0">
                          <a:solidFill>
                            <a:srgbClr val="FF0000"/>
                          </a:solidFill>
                          <a:effectLst/>
                          <a:latin typeface="+mn-lt"/>
                          <a:ea typeface="+mn-ea"/>
                          <a:cs typeface="+mn-cs"/>
                        </a:rPr>
                        <a:t>KOS 2 Misyon, organizasyon yapısı ve görevler: </a:t>
                      </a:r>
                    </a:p>
                    <a:p>
                      <a:pPr algn="just"/>
                      <a:r>
                        <a:rPr lang="tr-TR" sz="1600" b="0" kern="1200" dirty="0">
                          <a:solidFill>
                            <a:schemeClr val="tx1"/>
                          </a:solidFill>
                          <a:effectLst/>
                          <a:latin typeface="+mn-lt"/>
                          <a:ea typeface="+mn-ea"/>
                          <a:cs typeface="+mn-cs"/>
                        </a:rPr>
                        <a:t>İdarelerin misyonu ile birimlerin ve personelin görev tanımları yazılı olarak belirlenmeli, personele duyurulmalı ve idarede uygun bir organizasyon yapısı oluşturulmalıdır.</a:t>
                      </a:r>
                    </a:p>
                    <a:p>
                      <a:pPr algn="ctr"/>
                      <a:r>
                        <a:rPr lang="tr-TR" sz="1800" b="1" kern="1200" dirty="0">
                          <a:solidFill>
                            <a:srgbClr val="FF0000"/>
                          </a:solidFill>
                          <a:effectLst/>
                          <a:latin typeface="+mn-lt"/>
                          <a:ea typeface="+mn-ea"/>
                          <a:cs typeface="+mn-cs"/>
                        </a:rPr>
                        <a:t>KONTROL FAALİYETLERİ</a:t>
                      </a:r>
                    </a:p>
                    <a:p>
                      <a:r>
                        <a:rPr lang="tr-TR" sz="1600" b="1" kern="1200" dirty="0">
                          <a:solidFill>
                            <a:srgbClr val="FF0000"/>
                          </a:solidFill>
                          <a:effectLst/>
                          <a:latin typeface="+mn-lt"/>
                          <a:ea typeface="+mn-ea"/>
                          <a:cs typeface="+mn-cs"/>
                        </a:rPr>
                        <a:t>Standart:</a:t>
                      </a:r>
                    </a:p>
                    <a:p>
                      <a:r>
                        <a:rPr lang="tr-TR" sz="1600" b="1" kern="1200" dirty="0">
                          <a:solidFill>
                            <a:srgbClr val="FF0000"/>
                          </a:solidFill>
                          <a:effectLst/>
                          <a:latin typeface="+mn-lt"/>
                          <a:ea typeface="+mn-ea"/>
                          <a:cs typeface="+mn-cs"/>
                        </a:rPr>
                        <a:t>KFS 8 Prosedürlerin belirlenmesi ve belgelendirilmesi:</a:t>
                      </a:r>
                    </a:p>
                    <a:p>
                      <a:pPr algn="just"/>
                      <a:r>
                        <a:rPr lang="tr-TR" sz="1400" b="1" kern="1200" dirty="0">
                          <a:solidFill>
                            <a:srgbClr val="FF0000"/>
                          </a:solidFill>
                          <a:effectLst/>
                          <a:latin typeface="+mn-lt"/>
                          <a:ea typeface="+mn-ea"/>
                          <a:cs typeface="+mn-cs"/>
                        </a:rPr>
                        <a:t> </a:t>
                      </a:r>
                      <a:r>
                        <a:rPr lang="tr-TR" sz="1600" b="0" kern="1200" dirty="0">
                          <a:solidFill>
                            <a:schemeClr val="tx1"/>
                          </a:solidFill>
                          <a:effectLst/>
                          <a:latin typeface="+mn-lt"/>
                          <a:ea typeface="+mn-ea"/>
                          <a:cs typeface="+mn-cs"/>
                        </a:rPr>
                        <a:t>İdareler, faaliyetleri ile mali karar ve işlemleri için gerekli yazılı prosedürleri ve bu alanlara ilişkin düzenlemeleri hazırlamalı, güncellemeli ve ilgili personelin erişimine sunmalıdır.</a:t>
                      </a:r>
                    </a:p>
                  </a:txBody>
                  <a:tcPr>
                    <a:solidFill>
                      <a:schemeClr val="accent6">
                        <a:lumMod val="40000"/>
                        <a:lumOff val="60000"/>
                      </a:schemeClr>
                    </a:solidFill>
                  </a:tcPr>
                </a:tc>
                <a:tc>
                  <a:txBody>
                    <a:bodyPr/>
                    <a:lstStyle/>
                    <a:p>
                      <a:pPr algn="ctr"/>
                      <a:r>
                        <a:rPr lang="tr-TR" sz="4000" b="1" i="1" kern="1200" dirty="0">
                          <a:solidFill>
                            <a:srgbClr val="FF0000"/>
                          </a:solidFill>
                          <a:effectLst/>
                          <a:latin typeface="+mn-lt"/>
                          <a:ea typeface="+mn-ea"/>
                          <a:cs typeface="+mn-cs"/>
                        </a:rPr>
                        <a:t>2- KURUL(1)</a:t>
                      </a:r>
                      <a:endParaRPr lang="tr-TR" sz="4000" dirty="0">
                        <a:solidFill>
                          <a:srgbClr val="FF0000"/>
                        </a:solidFill>
                      </a:endParaRPr>
                    </a:p>
                  </a:txBody>
                  <a:tcPr anchor="ctr">
                    <a:solidFill>
                      <a:schemeClr val="accent4">
                        <a:lumMod val="40000"/>
                        <a:lumOff val="60000"/>
                      </a:schemeClr>
                    </a:solidFill>
                  </a:tcPr>
                </a:tc>
                <a:extLst>
                  <a:ext uri="{0D108BD9-81ED-4DB2-BD59-A6C34878D82A}">
                    <a16:rowId xmlns:a16="http://schemas.microsoft.com/office/drawing/2014/main" val="84191752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u="sng" kern="1200" dirty="0">
                          <a:solidFill>
                            <a:srgbClr val="FF0000"/>
                          </a:solidFill>
                          <a:effectLst/>
                          <a:latin typeface="+mn-lt"/>
                          <a:ea typeface="+mn-ea"/>
                          <a:cs typeface="+mn-cs"/>
                        </a:rPr>
                        <a:t>Ön Görülen Eylemler:</a:t>
                      </a:r>
                    </a:p>
                    <a:p>
                      <a:r>
                        <a:rPr lang="tr-TR" sz="1600" b="1" i="1" kern="1200" dirty="0">
                          <a:solidFill>
                            <a:srgbClr val="FF0000"/>
                          </a:solidFill>
                          <a:effectLst/>
                          <a:latin typeface="+mn-lt"/>
                          <a:ea typeface="+mn-ea"/>
                          <a:cs typeface="+mn-cs"/>
                        </a:rPr>
                        <a:t>KOS 2.3.2</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Oluşturulan Kurul tarafından (ilgili birimlerden davet edilecek kişilerin katılımıyla) görev tanımları yapılarak, yetki ve sorumluluklar belirlenecektir.</a:t>
                      </a:r>
                      <a:endParaRPr lang="tr-TR" sz="1600" kern="1200" dirty="0">
                        <a:solidFill>
                          <a:schemeClr val="dk1"/>
                        </a:solidFill>
                        <a:effectLst/>
                        <a:latin typeface="+mn-lt"/>
                        <a:ea typeface="+mn-ea"/>
                        <a:cs typeface="+mn-cs"/>
                      </a:endParaRPr>
                    </a:p>
                    <a:p>
                      <a:r>
                        <a:rPr lang="tr-TR" sz="1600" b="1" i="1" kern="1200" dirty="0">
                          <a:solidFill>
                            <a:srgbClr val="FF0000"/>
                          </a:solidFill>
                          <a:effectLst/>
                          <a:latin typeface="+mn-lt"/>
                          <a:ea typeface="+mn-ea"/>
                          <a:cs typeface="+mn-cs"/>
                        </a:rPr>
                        <a:t>KOS 2.3.3</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Tanımlanan görevler ile tespit edilen yetki ve sorumluluklar personele tebliğ edilecektir.</a:t>
                      </a:r>
                      <a:endParaRPr lang="tr-TR" sz="1600" kern="1200" dirty="0">
                        <a:solidFill>
                          <a:schemeClr val="dk1"/>
                        </a:solidFill>
                        <a:effectLst/>
                        <a:latin typeface="+mn-lt"/>
                        <a:ea typeface="+mn-ea"/>
                        <a:cs typeface="+mn-cs"/>
                      </a:endParaRPr>
                    </a:p>
                    <a:p>
                      <a:r>
                        <a:rPr lang="tr-TR" sz="1600" b="1" i="1" kern="1200" dirty="0">
                          <a:solidFill>
                            <a:srgbClr val="FF0000"/>
                          </a:solidFill>
                          <a:effectLst/>
                          <a:latin typeface="+mn-lt"/>
                          <a:ea typeface="+mn-ea"/>
                          <a:cs typeface="+mn-cs"/>
                        </a:rPr>
                        <a:t>KOS 2.4.1</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Kurul tarafından ilgili birimlerden davet edilecek kişilerin katılımı ile üniversitenin ve birimlerinin teşkilat şemaları hazırlanarak fonksiyonel görev dağılımları yapılacaktır.</a:t>
                      </a:r>
                      <a:endParaRPr lang="tr-TR" sz="1600" kern="1200" dirty="0">
                        <a:solidFill>
                          <a:schemeClr val="dk1"/>
                        </a:solidFill>
                        <a:effectLst/>
                        <a:latin typeface="+mn-lt"/>
                        <a:ea typeface="+mn-ea"/>
                        <a:cs typeface="+mn-cs"/>
                      </a:endParaRPr>
                    </a:p>
                    <a:p>
                      <a:r>
                        <a:rPr lang="tr-TR" sz="1600" b="1" i="1" kern="1200" dirty="0">
                          <a:solidFill>
                            <a:srgbClr val="FF0000"/>
                          </a:solidFill>
                          <a:effectLst/>
                          <a:latin typeface="+mn-lt"/>
                          <a:ea typeface="+mn-ea"/>
                          <a:cs typeface="+mn-cs"/>
                        </a:rPr>
                        <a:t>KOS 2.6.1</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Kurul tarafından ilgili birimlerden davet edilecek kişilerin katılımı ile hassas görevler belirlenecektir.</a:t>
                      </a:r>
                      <a:endParaRPr lang="tr-TR" sz="1600" kern="1200" dirty="0">
                        <a:solidFill>
                          <a:schemeClr val="dk1"/>
                        </a:solidFill>
                        <a:effectLst/>
                        <a:latin typeface="+mn-lt"/>
                        <a:ea typeface="+mn-ea"/>
                        <a:cs typeface="+mn-cs"/>
                      </a:endParaRPr>
                    </a:p>
                    <a:p>
                      <a:r>
                        <a:rPr lang="tr-TR" sz="1600" b="1" i="1" kern="1200" dirty="0">
                          <a:solidFill>
                            <a:srgbClr val="FF0000"/>
                          </a:solidFill>
                          <a:effectLst/>
                          <a:latin typeface="+mn-lt"/>
                          <a:ea typeface="+mn-ea"/>
                          <a:cs typeface="+mn-cs"/>
                        </a:rPr>
                        <a:t>KOS 2.6.2</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Hassas görevlerin yürütülmesinde ayrıca uyulması gereken kurallar (usul ve esaslar) yönerge ile belirlenecektir.</a:t>
                      </a:r>
                      <a:endParaRPr lang="tr-TR" sz="1600" kern="1200" dirty="0">
                        <a:solidFill>
                          <a:schemeClr val="dk1"/>
                        </a:solidFill>
                        <a:effectLst/>
                        <a:latin typeface="+mn-lt"/>
                        <a:ea typeface="+mn-ea"/>
                        <a:cs typeface="+mn-cs"/>
                      </a:endParaRPr>
                    </a:p>
                    <a:p>
                      <a:r>
                        <a:rPr lang="tr-TR" sz="1600" b="1" i="1" kern="1200" dirty="0">
                          <a:solidFill>
                            <a:srgbClr val="FF0000"/>
                          </a:solidFill>
                          <a:effectLst/>
                          <a:latin typeface="+mn-lt"/>
                          <a:ea typeface="+mn-ea"/>
                          <a:cs typeface="+mn-cs"/>
                        </a:rPr>
                        <a:t>KFS 8.1.2</a:t>
                      </a:r>
                      <a:r>
                        <a:rPr lang="tr-TR" sz="1600" i="1" kern="1200" dirty="0">
                          <a:solidFill>
                            <a:srgbClr val="FF0000"/>
                          </a:solidFill>
                          <a:effectLst/>
                          <a:latin typeface="+mn-lt"/>
                          <a:ea typeface="+mn-ea"/>
                          <a:cs typeface="+mn-cs"/>
                        </a:rPr>
                        <a:t> </a:t>
                      </a:r>
                      <a:r>
                        <a:rPr lang="tr-TR" sz="1600" i="1" kern="1200" dirty="0">
                          <a:solidFill>
                            <a:schemeClr val="dk1"/>
                          </a:solidFill>
                          <a:effectLst/>
                          <a:latin typeface="+mn-lt"/>
                          <a:ea typeface="+mn-ea"/>
                          <a:cs typeface="+mn-cs"/>
                        </a:rPr>
                        <a:t>Mali ve mali olmayan işlemler için ayrı ayrı iş akış şemaları yapmayı sağlayacak yönerge hazırlanacaktır.</a:t>
                      </a:r>
                      <a:endParaRPr lang="tr-TR" sz="1600" kern="1200" dirty="0">
                        <a:solidFill>
                          <a:schemeClr val="dk1"/>
                        </a:solidFill>
                        <a:effectLst/>
                        <a:latin typeface="+mn-lt"/>
                        <a:ea typeface="+mn-ea"/>
                        <a:cs typeface="+mn-cs"/>
                      </a:endParaRPr>
                    </a:p>
                  </a:txBody>
                  <a:tcPr>
                    <a:solidFill>
                      <a:schemeClr val="bg2"/>
                    </a:solidFill>
                  </a:tcPr>
                </a:tc>
                <a:tc hMerge="1">
                  <a:txBody>
                    <a:bodyPr/>
                    <a:lstStyle/>
                    <a:p>
                      <a:endParaRPr lang="tr-TR" dirty="0"/>
                    </a:p>
                  </a:txBody>
                  <a:tcPr/>
                </a:tc>
                <a:extLst>
                  <a:ext uri="{0D108BD9-81ED-4DB2-BD59-A6C34878D82A}">
                    <a16:rowId xmlns:a16="http://schemas.microsoft.com/office/drawing/2014/main" val="2195209282"/>
                  </a:ext>
                </a:extLst>
              </a:tr>
            </a:tbl>
          </a:graphicData>
        </a:graphic>
      </p:graphicFrame>
    </p:spTree>
    <p:extLst>
      <p:ext uri="{BB962C8B-B14F-4D97-AF65-F5344CB8AC3E}">
        <p14:creationId xmlns:p14="http://schemas.microsoft.com/office/powerpoint/2010/main" val="237554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8F4B27CE-E4F3-4FC6-8AD0-C15789655575}"/>
              </a:ext>
            </a:extLst>
          </p:cNvPr>
          <p:cNvGraphicFramePr>
            <a:graphicFrameLocks noGrp="1"/>
          </p:cNvGraphicFramePr>
          <p:nvPr>
            <p:ph idx="1"/>
            <p:extLst>
              <p:ext uri="{D42A27DB-BD31-4B8C-83A1-F6EECF244321}">
                <p14:modId xmlns:p14="http://schemas.microsoft.com/office/powerpoint/2010/main" val="1451580524"/>
              </p:ext>
            </p:extLst>
          </p:nvPr>
        </p:nvGraphicFramePr>
        <p:xfrm>
          <a:off x="838200" y="1828800"/>
          <a:ext cx="10515600" cy="3200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51681157"/>
                    </a:ext>
                  </a:extLst>
                </a:gridCol>
                <a:gridCol w="5257800">
                  <a:extLst>
                    <a:ext uri="{9D8B030D-6E8A-4147-A177-3AD203B41FA5}">
                      <a16:colId xmlns:a16="http://schemas.microsoft.com/office/drawing/2014/main" val="2867724890"/>
                    </a:ext>
                  </a:extLst>
                </a:gridCol>
              </a:tblGrid>
              <a:tr h="0">
                <a:tc>
                  <a:txBody>
                    <a:bodyPr/>
                    <a:lstStyle/>
                    <a:p>
                      <a:pPr algn="ctr"/>
                      <a:r>
                        <a:rPr lang="tr-TR" sz="1800" b="1" kern="1200" dirty="0">
                          <a:solidFill>
                            <a:srgbClr val="FF0000"/>
                          </a:solidFill>
                          <a:effectLst/>
                          <a:latin typeface="+mn-lt"/>
                          <a:ea typeface="+mn-ea"/>
                          <a:cs typeface="+mn-cs"/>
                        </a:rPr>
                        <a:t>RİSK DEĞERLENDİRME</a:t>
                      </a:r>
                      <a:endParaRPr lang="tr-TR" sz="1800" b="1" kern="1200" dirty="0">
                        <a:solidFill>
                          <a:schemeClr val="tx1"/>
                        </a:solidFill>
                        <a:effectLst/>
                        <a:latin typeface="+mn-lt"/>
                        <a:ea typeface="+mn-ea"/>
                        <a:cs typeface="+mn-cs"/>
                      </a:endParaRPr>
                    </a:p>
                    <a:p>
                      <a:r>
                        <a:rPr lang="tr-TR" sz="1800" b="1" kern="1200" dirty="0">
                          <a:solidFill>
                            <a:srgbClr val="FF0000"/>
                          </a:solidFill>
                          <a:effectLst/>
                          <a:latin typeface="+mn-lt"/>
                          <a:ea typeface="+mn-ea"/>
                          <a:cs typeface="+mn-cs"/>
                        </a:rPr>
                        <a:t>Standart:</a:t>
                      </a:r>
                    </a:p>
                    <a:p>
                      <a:r>
                        <a:rPr lang="tr-TR" sz="1800" b="1" kern="1200" dirty="0">
                          <a:solidFill>
                            <a:srgbClr val="FF0000"/>
                          </a:solidFill>
                          <a:effectLst/>
                          <a:latin typeface="+mn-lt"/>
                          <a:ea typeface="+mn-ea"/>
                          <a:cs typeface="+mn-cs"/>
                        </a:rPr>
                        <a:t>RDS5 Planlama ve Programlama: </a:t>
                      </a:r>
                    </a:p>
                    <a:p>
                      <a:pPr algn="just"/>
                      <a:r>
                        <a:rPr lang="tr-TR" sz="1800" b="0" kern="1200" dirty="0">
                          <a:solidFill>
                            <a:schemeClr val="tx1"/>
                          </a:solidFill>
                          <a:effectLst/>
                          <a:latin typeface="+mn-lt"/>
                          <a:ea typeface="+mn-ea"/>
                          <a:cs typeface="+mn-cs"/>
                        </a:rPr>
                        <a:t>İdareler, faaliyetlerini, amaç, hedef ve göstergelerini ve bunları gerçekleştirmek için ihtiyaç duydukları kaynakları içeren plan ve programlarını oluşturmalı ve duyurmalı, faaliyetlerinin plan ve programlara uygunluğunu sağlamalıdır. </a:t>
                      </a:r>
                    </a:p>
                  </a:txBody>
                  <a:tcPr>
                    <a:solidFill>
                      <a:schemeClr val="accent6">
                        <a:lumMod val="40000"/>
                        <a:lumOff val="60000"/>
                      </a:schemeClr>
                    </a:solidFill>
                  </a:tcPr>
                </a:tc>
                <a:tc>
                  <a:txBody>
                    <a:bodyPr/>
                    <a:lstStyle/>
                    <a:p>
                      <a:pPr algn="ctr"/>
                      <a:r>
                        <a:rPr lang="tr-TR" sz="4000" b="1" i="1" kern="1200" dirty="0">
                          <a:solidFill>
                            <a:srgbClr val="FF0000"/>
                          </a:solidFill>
                          <a:effectLst/>
                          <a:latin typeface="+mn-lt"/>
                          <a:ea typeface="+mn-ea"/>
                          <a:cs typeface="+mn-cs"/>
                        </a:rPr>
                        <a:t>3- KURUL(2)</a:t>
                      </a:r>
                      <a:endParaRPr lang="tr-TR" sz="4000" dirty="0">
                        <a:solidFill>
                          <a:srgbClr val="FF0000"/>
                        </a:solidFill>
                      </a:endParaRPr>
                    </a:p>
                  </a:txBody>
                  <a:tcPr anchor="ctr">
                    <a:solidFill>
                      <a:schemeClr val="accent4">
                        <a:lumMod val="40000"/>
                        <a:lumOff val="60000"/>
                      </a:schemeClr>
                    </a:solidFill>
                  </a:tcPr>
                </a:tc>
                <a:extLst>
                  <a:ext uri="{0D108BD9-81ED-4DB2-BD59-A6C34878D82A}">
                    <a16:rowId xmlns:a16="http://schemas.microsoft.com/office/drawing/2014/main" val="84191752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u="sng" kern="1200" dirty="0">
                          <a:solidFill>
                            <a:srgbClr val="FF0000"/>
                          </a:solidFill>
                          <a:effectLst/>
                          <a:latin typeface="+mn-lt"/>
                          <a:ea typeface="+mn-ea"/>
                          <a:cs typeface="+mn-cs"/>
                        </a:rPr>
                        <a:t>Ön Görülen Eylemler:</a:t>
                      </a:r>
                    </a:p>
                    <a:p>
                      <a:r>
                        <a:rPr lang="tr-TR" sz="1800" b="1" i="1" kern="1200" dirty="0">
                          <a:solidFill>
                            <a:srgbClr val="FF0000"/>
                          </a:solidFill>
                          <a:effectLst/>
                          <a:latin typeface="+mn-lt"/>
                          <a:ea typeface="+mn-ea"/>
                          <a:cs typeface="+mn-cs"/>
                        </a:rPr>
                        <a:t>RDS 5.6.1</a:t>
                      </a:r>
                      <a:r>
                        <a:rPr lang="tr-TR" sz="1800" i="1" kern="1200" dirty="0">
                          <a:solidFill>
                            <a:srgbClr val="FF0000"/>
                          </a:solidFill>
                          <a:effectLst/>
                          <a:latin typeface="+mn-lt"/>
                          <a:ea typeface="+mn-ea"/>
                          <a:cs typeface="+mn-cs"/>
                        </a:rPr>
                        <a:t> </a:t>
                      </a:r>
                      <a:r>
                        <a:rPr lang="tr-TR" sz="1800" i="1" kern="1200" dirty="0">
                          <a:solidFill>
                            <a:schemeClr val="dk1"/>
                          </a:solidFill>
                          <a:effectLst/>
                          <a:latin typeface="+mn-lt"/>
                          <a:ea typeface="+mn-ea"/>
                          <a:cs typeface="+mn-cs"/>
                        </a:rPr>
                        <a:t>Stratejik Plandaki hedeflerin spesifik, ölçülebilir, ulaşılabilir, ilgili ve süreli olması açısından gözden geçirecek bir kurul kurulacaktır.</a:t>
                      </a:r>
                      <a:endParaRPr lang="tr-TR" sz="1800" kern="1200" dirty="0">
                        <a:solidFill>
                          <a:schemeClr val="dk1"/>
                        </a:solidFill>
                        <a:effectLst/>
                        <a:latin typeface="+mn-lt"/>
                        <a:ea typeface="+mn-ea"/>
                        <a:cs typeface="+mn-cs"/>
                      </a:endParaRPr>
                    </a:p>
                  </a:txBody>
                  <a:tcPr>
                    <a:solidFill>
                      <a:schemeClr val="bg2"/>
                    </a:solidFill>
                  </a:tcPr>
                </a:tc>
                <a:tc hMerge="1">
                  <a:txBody>
                    <a:bodyPr/>
                    <a:lstStyle/>
                    <a:p>
                      <a:endParaRPr lang="tr-TR" dirty="0"/>
                    </a:p>
                  </a:txBody>
                  <a:tcPr/>
                </a:tc>
                <a:extLst>
                  <a:ext uri="{0D108BD9-81ED-4DB2-BD59-A6C34878D82A}">
                    <a16:rowId xmlns:a16="http://schemas.microsoft.com/office/drawing/2014/main" val="2195209282"/>
                  </a:ext>
                </a:extLst>
              </a:tr>
            </a:tbl>
          </a:graphicData>
        </a:graphic>
      </p:graphicFrame>
    </p:spTree>
    <p:extLst>
      <p:ext uri="{BB962C8B-B14F-4D97-AF65-F5344CB8AC3E}">
        <p14:creationId xmlns:p14="http://schemas.microsoft.com/office/powerpoint/2010/main" val="123685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8F4B27CE-E4F3-4FC6-8AD0-C15789655575}"/>
              </a:ext>
            </a:extLst>
          </p:cNvPr>
          <p:cNvGraphicFramePr>
            <a:graphicFrameLocks noGrp="1"/>
          </p:cNvGraphicFramePr>
          <p:nvPr>
            <p:ph idx="1"/>
            <p:extLst>
              <p:ext uri="{D42A27DB-BD31-4B8C-83A1-F6EECF244321}">
                <p14:modId xmlns:p14="http://schemas.microsoft.com/office/powerpoint/2010/main" val="1047820186"/>
              </p:ext>
            </p:extLst>
          </p:nvPr>
        </p:nvGraphicFramePr>
        <p:xfrm>
          <a:off x="838200" y="624840"/>
          <a:ext cx="10515600" cy="5394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51681157"/>
                    </a:ext>
                  </a:extLst>
                </a:gridCol>
                <a:gridCol w="5257800">
                  <a:extLst>
                    <a:ext uri="{9D8B030D-6E8A-4147-A177-3AD203B41FA5}">
                      <a16:colId xmlns:a16="http://schemas.microsoft.com/office/drawing/2014/main" val="2867724890"/>
                    </a:ext>
                  </a:extLst>
                </a:gridCol>
              </a:tblGrid>
              <a:tr h="0">
                <a:tc>
                  <a:txBody>
                    <a:bodyPr/>
                    <a:lstStyle/>
                    <a:p>
                      <a:pPr algn="ctr"/>
                      <a:r>
                        <a:rPr lang="tr-TR" sz="1800" b="1" kern="1200" dirty="0">
                          <a:solidFill>
                            <a:srgbClr val="FF0000"/>
                          </a:solidFill>
                          <a:effectLst/>
                          <a:latin typeface="+mn-lt"/>
                          <a:ea typeface="+mn-ea"/>
                          <a:cs typeface="+mn-cs"/>
                        </a:rPr>
                        <a:t>RİSK DEĞERLENDİRME</a:t>
                      </a:r>
                      <a:endParaRPr lang="tr-TR" sz="1800" b="1" kern="1200" dirty="0">
                        <a:solidFill>
                          <a:schemeClr val="tx1"/>
                        </a:solidFill>
                        <a:effectLst/>
                        <a:latin typeface="+mn-lt"/>
                        <a:ea typeface="+mn-ea"/>
                        <a:cs typeface="+mn-cs"/>
                      </a:endParaRPr>
                    </a:p>
                    <a:p>
                      <a:r>
                        <a:rPr lang="tr-TR" sz="1800" b="1" kern="1200" dirty="0">
                          <a:solidFill>
                            <a:srgbClr val="FF0000"/>
                          </a:solidFill>
                          <a:effectLst/>
                          <a:latin typeface="+mn-lt"/>
                          <a:ea typeface="+mn-ea"/>
                          <a:cs typeface="+mn-cs"/>
                        </a:rPr>
                        <a:t>Standart:</a:t>
                      </a:r>
                    </a:p>
                    <a:p>
                      <a:r>
                        <a:rPr lang="tr-TR" sz="1800" b="1" kern="1200" dirty="0">
                          <a:solidFill>
                            <a:srgbClr val="FF0000"/>
                          </a:solidFill>
                          <a:effectLst/>
                          <a:latin typeface="+mn-lt"/>
                          <a:ea typeface="+mn-ea"/>
                          <a:cs typeface="+mn-cs"/>
                        </a:rPr>
                        <a:t>RDS6 Risklerin Belirlenmesi ve Değerlendirilmesi: </a:t>
                      </a:r>
                    </a:p>
                    <a:p>
                      <a:pPr algn="just"/>
                      <a:r>
                        <a:rPr lang="tr-TR" sz="1800" b="0" kern="1200" dirty="0">
                          <a:solidFill>
                            <a:schemeClr val="tx1"/>
                          </a:solidFill>
                          <a:effectLst/>
                          <a:latin typeface="+mn-lt"/>
                          <a:ea typeface="+mn-ea"/>
                          <a:cs typeface="+mn-cs"/>
                        </a:rPr>
                        <a:t>İdareler, faaliyetlerini, amaç, hedef ve göstergelerini ve bunları gerçekleştirmek için ihtiyaç duydukları kaynakları içeren plan ve programlarını oluşturmalı ve duyurmalı, faaliyetlerinin plan ve programlara uygunluğunu sağlamalıdır. </a:t>
                      </a:r>
                    </a:p>
                    <a:p>
                      <a:pPr marL="0" algn="ctr" defTabSz="914400" rtl="0" eaLnBrk="1" latinLnBrk="0" hangingPunct="1"/>
                      <a:r>
                        <a:rPr lang="tr-TR" sz="1800" b="1" kern="1200" dirty="0">
                          <a:solidFill>
                            <a:srgbClr val="FF0000"/>
                          </a:solidFill>
                          <a:effectLst/>
                          <a:latin typeface="+mn-lt"/>
                          <a:ea typeface="+mn-ea"/>
                          <a:cs typeface="+mn-cs"/>
                        </a:rPr>
                        <a:t>KONTROL FAALİYETLERİ</a:t>
                      </a:r>
                    </a:p>
                    <a:p>
                      <a:r>
                        <a:rPr lang="tr-TR" sz="1800" b="1" kern="1200" dirty="0">
                          <a:solidFill>
                            <a:srgbClr val="FF0000"/>
                          </a:solidFill>
                          <a:effectLst/>
                          <a:latin typeface="+mn-lt"/>
                          <a:ea typeface="+mn-ea"/>
                          <a:cs typeface="+mn-cs"/>
                        </a:rPr>
                        <a:t>Standart:</a:t>
                      </a:r>
                    </a:p>
                    <a:p>
                      <a:r>
                        <a:rPr lang="tr-TR" sz="1800" b="1" kern="1200" dirty="0">
                          <a:solidFill>
                            <a:srgbClr val="FF0000"/>
                          </a:solidFill>
                          <a:effectLst/>
                          <a:latin typeface="+mn-lt"/>
                          <a:ea typeface="+mn-ea"/>
                          <a:cs typeface="+mn-cs"/>
                        </a:rPr>
                        <a:t>KFS 7 Kontrol stratejileri ve yöntemleri: </a:t>
                      </a:r>
                    </a:p>
                    <a:p>
                      <a:pPr algn="just"/>
                      <a:r>
                        <a:rPr lang="tr-TR" sz="1800" b="0" kern="1200" dirty="0">
                          <a:solidFill>
                            <a:schemeClr val="tx1"/>
                          </a:solidFill>
                          <a:effectLst/>
                          <a:latin typeface="+mn-lt"/>
                          <a:ea typeface="+mn-ea"/>
                          <a:cs typeface="+mn-cs"/>
                        </a:rPr>
                        <a:t>İdareler, hedeflerine ulaşmayı amaçlayan ve riskleri karşılamaya uygun kontrol strateji ve yöntemlerini belirlemeli ve uygulamalıdır.</a:t>
                      </a:r>
                    </a:p>
                    <a:p>
                      <a:pPr algn="just"/>
                      <a:endParaRPr lang="tr-TR" sz="1800" b="0" kern="1200" dirty="0">
                        <a:solidFill>
                          <a:schemeClr val="tx1"/>
                        </a:solidFill>
                        <a:effectLst/>
                        <a:latin typeface="+mn-lt"/>
                        <a:ea typeface="+mn-ea"/>
                        <a:cs typeface="+mn-cs"/>
                      </a:endParaRPr>
                    </a:p>
                  </a:txBody>
                  <a:tcPr>
                    <a:solidFill>
                      <a:schemeClr val="accent6">
                        <a:lumMod val="40000"/>
                        <a:lumOff val="60000"/>
                      </a:schemeClr>
                    </a:solidFill>
                  </a:tcPr>
                </a:tc>
                <a:tc>
                  <a:txBody>
                    <a:bodyPr/>
                    <a:lstStyle/>
                    <a:p>
                      <a:pPr algn="ctr"/>
                      <a:r>
                        <a:rPr lang="tr-TR" sz="4000" b="1" i="1" kern="1200" dirty="0">
                          <a:solidFill>
                            <a:srgbClr val="FF0000"/>
                          </a:solidFill>
                          <a:effectLst/>
                          <a:latin typeface="+mn-lt"/>
                          <a:ea typeface="+mn-ea"/>
                          <a:cs typeface="+mn-cs"/>
                        </a:rPr>
                        <a:t>4- KURUL(3)</a:t>
                      </a:r>
                      <a:endParaRPr lang="tr-TR" sz="4000" dirty="0">
                        <a:solidFill>
                          <a:srgbClr val="FF0000"/>
                        </a:solidFill>
                      </a:endParaRPr>
                    </a:p>
                  </a:txBody>
                  <a:tcPr anchor="ctr">
                    <a:solidFill>
                      <a:schemeClr val="accent4">
                        <a:lumMod val="40000"/>
                        <a:lumOff val="60000"/>
                      </a:schemeClr>
                    </a:solidFill>
                  </a:tcPr>
                </a:tc>
                <a:extLst>
                  <a:ext uri="{0D108BD9-81ED-4DB2-BD59-A6C34878D82A}">
                    <a16:rowId xmlns:a16="http://schemas.microsoft.com/office/drawing/2014/main" val="84191752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u="sng" kern="1200" dirty="0">
                          <a:solidFill>
                            <a:srgbClr val="FF0000"/>
                          </a:solidFill>
                          <a:effectLst/>
                          <a:latin typeface="+mn-lt"/>
                          <a:ea typeface="+mn-ea"/>
                          <a:cs typeface="+mn-cs"/>
                        </a:rPr>
                        <a:t>Ön Görülen Eylemler:</a:t>
                      </a:r>
                    </a:p>
                    <a:p>
                      <a:r>
                        <a:rPr lang="tr-TR" sz="1800" b="1" i="1" kern="1200" dirty="0">
                          <a:solidFill>
                            <a:srgbClr val="FF0000"/>
                          </a:solidFill>
                          <a:effectLst/>
                          <a:latin typeface="+mn-lt"/>
                          <a:ea typeface="+mn-ea"/>
                          <a:cs typeface="+mn-cs"/>
                        </a:rPr>
                        <a:t>RDS 6.1.2 </a:t>
                      </a:r>
                      <a:r>
                        <a:rPr lang="tr-TR" sz="1800" i="1" kern="1200" dirty="0">
                          <a:solidFill>
                            <a:schemeClr val="dk1"/>
                          </a:solidFill>
                          <a:effectLst/>
                          <a:latin typeface="+mn-lt"/>
                          <a:ea typeface="+mn-ea"/>
                          <a:cs typeface="+mn-cs"/>
                        </a:rPr>
                        <a:t>Risk belirleme ve değerlendirme kurulu vasıtasıyla riskleri belirleme ve risk hesaplama yöntemlerini içeren el kitabı hazırlanacaktır.</a:t>
                      </a:r>
                      <a:endParaRPr lang="tr-TR" sz="1800" kern="1200" dirty="0">
                        <a:solidFill>
                          <a:schemeClr val="dk1"/>
                        </a:solidFill>
                        <a:effectLst/>
                        <a:latin typeface="+mn-lt"/>
                        <a:ea typeface="+mn-ea"/>
                        <a:cs typeface="+mn-cs"/>
                      </a:endParaRPr>
                    </a:p>
                    <a:p>
                      <a:r>
                        <a:rPr lang="tr-TR" sz="1800" b="1" i="1" kern="1200" dirty="0">
                          <a:solidFill>
                            <a:srgbClr val="FF0000"/>
                          </a:solidFill>
                          <a:effectLst/>
                          <a:latin typeface="+mn-lt"/>
                          <a:ea typeface="+mn-ea"/>
                          <a:cs typeface="+mn-cs"/>
                        </a:rPr>
                        <a:t>KFS 7.1.2 </a:t>
                      </a:r>
                      <a:r>
                        <a:rPr lang="tr-TR" sz="1800" i="1" kern="1200" dirty="0">
                          <a:solidFill>
                            <a:schemeClr val="dk1"/>
                          </a:solidFill>
                          <a:effectLst/>
                          <a:latin typeface="+mn-lt"/>
                          <a:ea typeface="+mn-ea"/>
                          <a:cs typeface="+mn-cs"/>
                        </a:rPr>
                        <a:t>Kurul tarafından genel şartı sağlamak üzere bir yönerge çıkarılacaktır.</a:t>
                      </a:r>
                      <a:endParaRPr lang="tr-TR" sz="1800" kern="1200" dirty="0">
                        <a:solidFill>
                          <a:schemeClr val="dk1"/>
                        </a:solidFill>
                        <a:effectLst/>
                        <a:latin typeface="+mn-lt"/>
                        <a:ea typeface="+mn-ea"/>
                        <a:cs typeface="+mn-cs"/>
                      </a:endParaRPr>
                    </a:p>
                  </a:txBody>
                  <a:tcPr>
                    <a:solidFill>
                      <a:schemeClr val="bg2"/>
                    </a:solidFill>
                  </a:tcPr>
                </a:tc>
                <a:tc hMerge="1">
                  <a:txBody>
                    <a:bodyPr/>
                    <a:lstStyle/>
                    <a:p>
                      <a:endParaRPr lang="tr-TR" dirty="0"/>
                    </a:p>
                  </a:txBody>
                  <a:tcPr/>
                </a:tc>
                <a:extLst>
                  <a:ext uri="{0D108BD9-81ED-4DB2-BD59-A6C34878D82A}">
                    <a16:rowId xmlns:a16="http://schemas.microsoft.com/office/drawing/2014/main" val="2195209282"/>
                  </a:ext>
                </a:extLst>
              </a:tr>
            </a:tbl>
          </a:graphicData>
        </a:graphic>
      </p:graphicFrame>
    </p:spTree>
    <p:extLst>
      <p:ext uri="{BB962C8B-B14F-4D97-AF65-F5344CB8AC3E}">
        <p14:creationId xmlns:p14="http://schemas.microsoft.com/office/powerpoint/2010/main" val="187061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8F4B27CE-E4F3-4FC6-8AD0-C15789655575}"/>
              </a:ext>
            </a:extLst>
          </p:cNvPr>
          <p:cNvGraphicFramePr>
            <a:graphicFrameLocks noGrp="1"/>
          </p:cNvGraphicFramePr>
          <p:nvPr>
            <p:ph idx="1"/>
            <p:extLst>
              <p:ext uri="{D42A27DB-BD31-4B8C-83A1-F6EECF244321}">
                <p14:modId xmlns:p14="http://schemas.microsoft.com/office/powerpoint/2010/main" val="2562510643"/>
              </p:ext>
            </p:extLst>
          </p:nvPr>
        </p:nvGraphicFramePr>
        <p:xfrm>
          <a:off x="838200" y="1828800"/>
          <a:ext cx="10515600" cy="3474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51681157"/>
                    </a:ext>
                  </a:extLst>
                </a:gridCol>
                <a:gridCol w="5257800">
                  <a:extLst>
                    <a:ext uri="{9D8B030D-6E8A-4147-A177-3AD203B41FA5}">
                      <a16:colId xmlns:a16="http://schemas.microsoft.com/office/drawing/2014/main" val="2867724890"/>
                    </a:ext>
                  </a:extLst>
                </a:gridCol>
              </a:tblGrid>
              <a:tr h="0">
                <a:tc>
                  <a:txBody>
                    <a:bodyPr/>
                    <a:lstStyle/>
                    <a:p>
                      <a:pPr marL="0" algn="ctr" defTabSz="914400" rtl="0" eaLnBrk="1" latinLnBrk="0" hangingPunct="1"/>
                      <a:r>
                        <a:rPr lang="tr-TR" sz="1800" b="1" kern="1200" dirty="0">
                          <a:solidFill>
                            <a:srgbClr val="FF0000"/>
                          </a:solidFill>
                          <a:effectLst/>
                          <a:latin typeface="+mn-lt"/>
                          <a:ea typeface="+mn-ea"/>
                          <a:cs typeface="+mn-cs"/>
                        </a:rPr>
                        <a:t>KONTROL FAALİYETLERİ</a:t>
                      </a:r>
                    </a:p>
                    <a:p>
                      <a:r>
                        <a:rPr lang="tr-TR" sz="1800" b="1" kern="1200" dirty="0">
                          <a:solidFill>
                            <a:srgbClr val="FF0000"/>
                          </a:solidFill>
                          <a:effectLst/>
                          <a:latin typeface="+mn-lt"/>
                          <a:ea typeface="+mn-ea"/>
                          <a:cs typeface="+mn-cs"/>
                        </a:rPr>
                        <a:t>Standart:</a:t>
                      </a:r>
                    </a:p>
                    <a:p>
                      <a:r>
                        <a:rPr lang="tr-TR" sz="1800" b="1" kern="1200" dirty="0">
                          <a:solidFill>
                            <a:srgbClr val="FF0000"/>
                          </a:solidFill>
                          <a:effectLst/>
                          <a:latin typeface="+mn-lt"/>
                          <a:ea typeface="+mn-ea"/>
                          <a:cs typeface="+mn-cs"/>
                        </a:rPr>
                        <a:t>KFS 12 Bilgi Sistemleri Kontrolleri: </a:t>
                      </a:r>
                    </a:p>
                    <a:p>
                      <a:pPr algn="just"/>
                      <a:r>
                        <a:rPr lang="tr-TR" sz="1800" b="0" kern="1200" dirty="0">
                          <a:solidFill>
                            <a:schemeClr val="tx1"/>
                          </a:solidFill>
                          <a:effectLst/>
                          <a:latin typeface="+mn-lt"/>
                          <a:ea typeface="+mn-ea"/>
                          <a:cs typeface="+mn-cs"/>
                        </a:rPr>
                        <a:t>İdareler, bilgi sistemlerinin sürekliliğini ve güvenilirliğini sağlamak için gerekli kontrol mekanizmaları geliştirmelidir.</a:t>
                      </a:r>
                    </a:p>
                    <a:p>
                      <a:pPr algn="just"/>
                      <a:endParaRPr lang="tr-TR" sz="1800" b="0" kern="1200" dirty="0">
                        <a:solidFill>
                          <a:schemeClr val="tx1"/>
                        </a:solidFill>
                        <a:effectLst/>
                        <a:latin typeface="+mn-lt"/>
                        <a:ea typeface="+mn-ea"/>
                        <a:cs typeface="+mn-cs"/>
                      </a:endParaRPr>
                    </a:p>
                  </a:txBody>
                  <a:tcPr>
                    <a:solidFill>
                      <a:schemeClr val="accent6">
                        <a:lumMod val="40000"/>
                        <a:lumOff val="60000"/>
                      </a:schemeClr>
                    </a:solidFill>
                  </a:tcPr>
                </a:tc>
                <a:tc>
                  <a:txBody>
                    <a:bodyPr/>
                    <a:lstStyle/>
                    <a:p>
                      <a:pPr algn="ctr"/>
                      <a:r>
                        <a:rPr lang="tr-TR" sz="4000" b="1" i="1" kern="1200" dirty="0">
                          <a:solidFill>
                            <a:srgbClr val="FF0000"/>
                          </a:solidFill>
                          <a:effectLst/>
                          <a:latin typeface="+mn-lt"/>
                          <a:ea typeface="+mn-ea"/>
                          <a:cs typeface="+mn-cs"/>
                        </a:rPr>
                        <a:t>5- BİLİŞİM SİSTEMLERİ KURULU</a:t>
                      </a:r>
                      <a:endParaRPr lang="tr-TR" sz="4000" dirty="0">
                        <a:solidFill>
                          <a:srgbClr val="FF0000"/>
                        </a:solidFill>
                      </a:endParaRPr>
                    </a:p>
                  </a:txBody>
                  <a:tcPr anchor="ctr">
                    <a:solidFill>
                      <a:schemeClr val="accent4">
                        <a:lumMod val="40000"/>
                        <a:lumOff val="60000"/>
                      </a:schemeClr>
                    </a:solidFill>
                  </a:tcPr>
                </a:tc>
                <a:extLst>
                  <a:ext uri="{0D108BD9-81ED-4DB2-BD59-A6C34878D82A}">
                    <a16:rowId xmlns:a16="http://schemas.microsoft.com/office/drawing/2014/main" val="84191752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1" u="sng" kern="1200" dirty="0">
                          <a:solidFill>
                            <a:srgbClr val="FF0000"/>
                          </a:solidFill>
                          <a:effectLst/>
                          <a:latin typeface="+mn-lt"/>
                          <a:ea typeface="+mn-ea"/>
                          <a:cs typeface="+mn-cs"/>
                        </a:rPr>
                        <a:t>Ön Görülen Eylemler:</a:t>
                      </a:r>
                    </a:p>
                    <a:p>
                      <a:r>
                        <a:rPr lang="tr-TR" sz="1800" b="1" i="1" kern="1200" dirty="0">
                          <a:solidFill>
                            <a:srgbClr val="FF0000"/>
                          </a:solidFill>
                          <a:effectLst/>
                          <a:latin typeface="+mn-lt"/>
                          <a:ea typeface="+mn-ea"/>
                          <a:cs typeface="+mn-cs"/>
                        </a:rPr>
                        <a:t>KFS 12.1.2 </a:t>
                      </a:r>
                      <a:r>
                        <a:rPr lang="tr-TR" sz="1800" i="1" kern="1200" dirty="0">
                          <a:solidFill>
                            <a:schemeClr val="dk1"/>
                          </a:solidFill>
                          <a:effectLst/>
                          <a:latin typeface="+mn-lt"/>
                          <a:ea typeface="+mn-ea"/>
                          <a:cs typeface="+mn-cs"/>
                        </a:rPr>
                        <a:t>Bilgi Sistemlerinin güvenilirliğini sağlayacak asgari standartlar bir kılavuz (Rehber) ile belirlenecektir.</a:t>
                      </a:r>
                      <a:endParaRPr lang="tr-TR" sz="1800" kern="1200" dirty="0">
                        <a:solidFill>
                          <a:schemeClr val="dk1"/>
                        </a:solidFill>
                        <a:effectLst/>
                        <a:latin typeface="+mn-lt"/>
                        <a:ea typeface="+mn-ea"/>
                        <a:cs typeface="+mn-cs"/>
                      </a:endParaRPr>
                    </a:p>
                    <a:p>
                      <a:r>
                        <a:rPr lang="tr-TR" sz="1800" b="1" i="1" kern="1200" dirty="0">
                          <a:solidFill>
                            <a:srgbClr val="FF0000"/>
                          </a:solidFill>
                          <a:effectLst/>
                          <a:latin typeface="+mn-lt"/>
                          <a:ea typeface="+mn-ea"/>
                          <a:cs typeface="+mn-cs"/>
                        </a:rPr>
                        <a:t>KFS 12.1.3</a:t>
                      </a:r>
                      <a:r>
                        <a:rPr lang="tr-TR" sz="1800" i="1" kern="1200" dirty="0">
                          <a:solidFill>
                            <a:srgbClr val="FF0000"/>
                          </a:solidFill>
                          <a:effectLst/>
                          <a:latin typeface="+mn-lt"/>
                          <a:ea typeface="+mn-ea"/>
                          <a:cs typeface="+mn-cs"/>
                        </a:rPr>
                        <a:t> </a:t>
                      </a:r>
                      <a:r>
                        <a:rPr lang="tr-TR" sz="1800" i="1" kern="1200" dirty="0">
                          <a:solidFill>
                            <a:schemeClr val="dk1"/>
                          </a:solidFill>
                          <a:effectLst/>
                          <a:latin typeface="+mn-lt"/>
                          <a:ea typeface="+mn-ea"/>
                          <a:cs typeface="+mn-cs"/>
                        </a:rPr>
                        <a:t>"Kabul edilebilir kullanıcı sözleşmesi" oluşturularak kullanıcılara tebliğ edilecektir.</a:t>
                      </a:r>
                      <a:endParaRPr lang="tr-TR" sz="1800" kern="1200" dirty="0">
                        <a:solidFill>
                          <a:schemeClr val="dk1"/>
                        </a:solidFill>
                        <a:effectLst/>
                        <a:latin typeface="+mn-lt"/>
                        <a:ea typeface="+mn-ea"/>
                        <a:cs typeface="+mn-cs"/>
                      </a:endParaRPr>
                    </a:p>
                    <a:p>
                      <a:r>
                        <a:rPr lang="tr-TR" sz="1800" b="1" i="1" kern="1200" dirty="0">
                          <a:solidFill>
                            <a:srgbClr val="FF0000"/>
                          </a:solidFill>
                          <a:effectLst/>
                          <a:latin typeface="+mn-lt"/>
                          <a:ea typeface="+mn-ea"/>
                          <a:cs typeface="+mn-cs"/>
                        </a:rPr>
                        <a:t>KFS 12.1.4</a:t>
                      </a:r>
                      <a:r>
                        <a:rPr lang="tr-TR" sz="1800" i="1" kern="1200" dirty="0">
                          <a:solidFill>
                            <a:srgbClr val="FF0000"/>
                          </a:solidFill>
                          <a:effectLst/>
                          <a:latin typeface="+mn-lt"/>
                          <a:ea typeface="+mn-ea"/>
                          <a:cs typeface="+mn-cs"/>
                        </a:rPr>
                        <a:t> </a:t>
                      </a:r>
                      <a:r>
                        <a:rPr lang="tr-TR" sz="1800" i="1" kern="1200" dirty="0">
                          <a:solidFill>
                            <a:schemeClr val="dk1"/>
                          </a:solidFill>
                          <a:effectLst/>
                          <a:latin typeface="+mn-lt"/>
                          <a:ea typeface="+mn-ea"/>
                          <a:cs typeface="+mn-cs"/>
                        </a:rPr>
                        <a:t>İnternet erişiminin güvenlik ve denetiminin sağlanması için gerekli politikalar oluşturulup uygulanacaktır.</a:t>
                      </a:r>
                      <a:endParaRPr lang="tr-TR" sz="1800" kern="1200" dirty="0">
                        <a:solidFill>
                          <a:schemeClr val="dk1"/>
                        </a:solidFill>
                        <a:effectLst/>
                        <a:latin typeface="+mn-lt"/>
                        <a:ea typeface="+mn-ea"/>
                        <a:cs typeface="+mn-cs"/>
                      </a:endParaRPr>
                    </a:p>
                  </a:txBody>
                  <a:tcPr>
                    <a:solidFill>
                      <a:schemeClr val="bg2"/>
                    </a:solidFill>
                  </a:tcPr>
                </a:tc>
                <a:tc hMerge="1">
                  <a:txBody>
                    <a:bodyPr/>
                    <a:lstStyle/>
                    <a:p>
                      <a:endParaRPr lang="tr-TR" dirty="0"/>
                    </a:p>
                  </a:txBody>
                  <a:tcPr/>
                </a:tc>
                <a:extLst>
                  <a:ext uri="{0D108BD9-81ED-4DB2-BD59-A6C34878D82A}">
                    <a16:rowId xmlns:a16="http://schemas.microsoft.com/office/drawing/2014/main" val="2195209282"/>
                  </a:ext>
                </a:extLst>
              </a:tr>
            </a:tbl>
          </a:graphicData>
        </a:graphic>
      </p:graphicFrame>
    </p:spTree>
    <p:extLst>
      <p:ext uri="{BB962C8B-B14F-4D97-AF65-F5344CB8AC3E}">
        <p14:creationId xmlns:p14="http://schemas.microsoft.com/office/powerpoint/2010/main" val="3173763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02CBF-A9F0-4B0E-BD75-D858F650AD56}"/>
              </a:ext>
            </a:extLst>
          </p:cNvPr>
          <p:cNvSpPr>
            <a:spLocks noGrp="1"/>
          </p:cNvSpPr>
          <p:nvPr>
            <p:ph type="title"/>
          </p:nvPr>
        </p:nvSpPr>
        <p:spPr>
          <a:xfrm>
            <a:off x="838200" y="365126"/>
            <a:ext cx="10515600" cy="424732"/>
          </a:xfrm>
        </p:spPr>
        <p:txBody>
          <a:bodyPr>
            <a:normAutofit/>
          </a:bodyPr>
          <a:lstStyle/>
          <a:p>
            <a:pPr algn="ctr"/>
            <a:r>
              <a:rPr kumimoji="0" lang="tr-TR" sz="2400" b="1" i="0" u="none" strike="noStrike" kern="0" cap="none" spc="0" normalizeH="0" baseline="0" noProof="0" dirty="0">
                <a:ln>
                  <a:noFill/>
                </a:ln>
                <a:solidFill>
                  <a:srgbClr val="FF0000"/>
                </a:solidFill>
                <a:effectLst/>
                <a:uLnTx/>
                <a:uFillTx/>
                <a:latin typeface="Arial"/>
                <a:ea typeface="+mj-ea"/>
                <a:cs typeface="Arial"/>
              </a:rPr>
              <a:t>EYLEM PLANI İLE YAPILACAK MEVZUAT DÜZENLEMELERİ</a:t>
            </a:r>
            <a:endParaRPr lang="tr-TR" sz="2400" dirty="0"/>
          </a:p>
        </p:txBody>
      </p:sp>
      <p:graphicFrame>
        <p:nvGraphicFramePr>
          <p:cNvPr id="4" name="Tablo 4">
            <a:extLst>
              <a:ext uri="{FF2B5EF4-FFF2-40B4-BE49-F238E27FC236}">
                <a16:creationId xmlns:a16="http://schemas.microsoft.com/office/drawing/2014/main" id="{E1F00C3E-496E-4598-AB15-F62226787A02}"/>
              </a:ext>
            </a:extLst>
          </p:cNvPr>
          <p:cNvGraphicFramePr>
            <a:graphicFrameLocks noGrp="1"/>
          </p:cNvGraphicFramePr>
          <p:nvPr>
            <p:ph idx="1"/>
            <p:extLst>
              <p:ext uri="{D42A27DB-BD31-4B8C-83A1-F6EECF244321}">
                <p14:modId xmlns:p14="http://schemas.microsoft.com/office/powerpoint/2010/main" val="1269855887"/>
              </p:ext>
            </p:extLst>
          </p:nvPr>
        </p:nvGraphicFramePr>
        <p:xfrm>
          <a:off x="731663" y="1263900"/>
          <a:ext cx="10515597" cy="4937760"/>
        </p:xfrm>
        <a:graphic>
          <a:graphicData uri="http://schemas.openxmlformats.org/drawingml/2006/table">
            <a:tbl>
              <a:tblPr firstRow="1" bandRow="1">
                <a:tableStyleId>{93296810-A885-4BE3-A3E7-6D5BEEA58F35}</a:tableStyleId>
              </a:tblPr>
              <a:tblGrid>
                <a:gridCol w="491075">
                  <a:extLst>
                    <a:ext uri="{9D8B030D-6E8A-4147-A177-3AD203B41FA5}">
                      <a16:colId xmlns:a16="http://schemas.microsoft.com/office/drawing/2014/main" val="2844742870"/>
                    </a:ext>
                  </a:extLst>
                </a:gridCol>
                <a:gridCol w="2169042">
                  <a:extLst>
                    <a:ext uri="{9D8B030D-6E8A-4147-A177-3AD203B41FA5}">
                      <a16:colId xmlns:a16="http://schemas.microsoft.com/office/drawing/2014/main" val="3163611673"/>
                    </a:ext>
                  </a:extLst>
                </a:gridCol>
                <a:gridCol w="1701209">
                  <a:extLst>
                    <a:ext uri="{9D8B030D-6E8A-4147-A177-3AD203B41FA5}">
                      <a16:colId xmlns:a16="http://schemas.microsoft.com/office/drawing/2014/main" val="188155264"/>
                    </a:ext>
                  </a:extLst>
                </a:gridCol>
                <a:gridCol w="1701210">
                  <a:extLst>
                    <a:ext uri="{9D8B030D-6E8A-4147-A177-3AD203B41FA5}">
                      <a16:colId xmlns:a16="http://schemas.microsoft.com/office/drawing/2014/main" val="3670366114"/>
                    </a:ext>
                  </a:extLst>
                </a:gridCol>
                <a:gridCol w="4453061">
                  <a:extLst>
                    <a:ext uri="{9D8B030D-6E8A-4147-A177-3AD203B41FA5}">
                      <a16:colId xmlns:a16="http://schemas.microsoft.com/office/drawing/2014/main" val="1293534539"/>
                    </a:ext>
                  </a:extLst>
                </a:gridCol>
              </a:tblGrid>
              <a:tr h="754250">
                <a:tc>
                  <a:txBody>
                    <a:bodyPr/>
                    <a:lstStyle/>
                    <a:p>
                      <a:pPr algn="ctr"/>
                      <a:r>
                        <a:rPr lang="tr-TR" sz="1200" dirty="0"/>
                        <a:t>SAYI</a:t>
                      </a:r>
                    </a:p>
                  </a:txBody>
                  <a:tcPr anchor="ctr"/>
                </a:tc>
                <a:tc>
                  <a:txBody>
                    <a:bodyPr/>
                    <a:lstStyle/>
                    <a:p>
                      <a:pPr algn="ctr"/>
                      <a:r>
                        <a:rPr lang="tr-TR" sz="1600" dirty="0"/>
                        <a:t>YÖNERGELER</a:t>
                      </a:r>
                    </a:p>
                  </a:txBody>
                  <a:tcPr anchor="ctr"/>
                </a:tc>
                <a:tc>
                  <a:txBody>
                    <a:bodyPr/>
                    <a:lstStyle/>
                    <a:p>
                      <a:pPr algn="ctr"/>
                      <a:r>
                        <a:rPr lang="tr-TR" sz="1600" dirty="0"/>
                        <a:t>SORUMLU BİRİM VEYA ÇALIŞMA GRUBU</a:t>
                      </a:r>
                    </a:p>
                  </a:txBody>
                  <a:tcPr anchor="ctr"/>
                </a:tc>
                <a:tc>
                  <a:txBody>
                    <a:bodyPr/>
                    <a:lstStyle/>
                    <a:p>
                      <a:pPr algn="ctr"/>
                      <a:r>
                        <a:rPr lang="tr-TR" sz="1600" dirty="0"/>
                        <a:t>İŞ BİRLİĞİ YAPILACAK BİRİM</a:t>
                      </a:r>
                    </a:p>
                  </a:txBody>
                  <a:tcPr anchor="ctr"/>
                </a:tc>
                <a:tc>
                  <a:txBody>
                    <a:bodyPr/>
                    <a:lstStyle/>
                    <a:p>
                      <a:pPr algn="ctr"/>
                      <a:r>
                        <a:rPr lang="tr-TR" sz="1600" dirty="0"/>
                        <a:t>STANDART</a:t>
                      </a:r>
                    </a:p>
                  </a:txBody>
                  <a:tcPr anchor="ctr"/>
                </a:tc>
                <a:extLst>
                  <a:ext uri="{0D108BD9-81ED-4DB2-BD59-A6C34878D82A}">
                    <a16:rowId xmlns:a16="http://schemas.microsoft.com/office/drawing/2014/main" val="1554637373"/>
                  </a:ext>
                </a:extLst>
              </a:tr>
              <a:tr h="488939">
                <a:tc>
                  <a:txBody>
                    <a:bodyPr/>
                    <a:lstStyle/>
                    <a:p>
                      <a:pPr algn="just"/>
                      <a:r>
                        <a:rPr lang="tr-TR" sz="1400" dirty="0"/>
                        <a:t>1</a:t>
                      </a:r>
                    </a:p>
                  </a:txBody>
                  <a:tcPr anchor="ctr" anchorCtr="1"/>
                </a:tc>
                <a:tc>
                  <a:txBody>
                    <a:bodyPr/>
                    <a:lstStyle/>
                    <a:p>
                      <a:pPr algn="l"/>
                      <a:r>
                        <a:rPr lang="tr-TR" sz="1400" kern="1200" dirty="0">
                          <a:solidFill>
                            <a:schemeClr val="dk1"/>
                          </a:solidFill>
                          <a:effectLst/>
                        </a:rPr>
                        <a:t>Eğitim faaliyetleri usul ve esaslar hakkında yönerge</a:t>
                      </a:r>
                      <a:endParaRPr lang="tr-TR" sz="1400" dirty="0"/>
                    </a:p>
                  </a:txBody>
                  <a:tcPr anchor="ctr"/>
                </a:tc>
                <a:tc>
                  <a:txBody>
                    <a:bodyPr/>
                    <a:lstStyle/>
                    <a:p>
                      <a:pPr algn="ctr"/>
                      <a:r>
                        <a:rPr lang="tr-TR" sz="1400" kern="1200" dirty="0">
                          <a:solidFill>
                            <a:schemeClr val="dk1"/>
                          </a:solidFill>
                          <a:effectLst/>
                        </a:rPr>
                        <a:t>Personel Daire Başkanlığı</a:t>
                      </a:r>
                      <a:endParaRPr lang="tr-TR" sz="1400" dirty="0"/>
                    </a:p>
                  </a:txBody>
                  <a:tcPr anchor="ctr"/>
                </a:tc>
                <a:tc>
                  <a:txBody>
                    <a:bodyPr/>
                    <a:lstStyle/>
                    <a:p>
                      <a:pPr algn="ctr"/>
                      <a:r>
                        <a:rPr lang="tr-TR" sz="1400" dirty="0"/>
                        <a:t>Üst Yönetici </a:t>
                      </a:r>
                    </a:p>
                    <a:p>
                      <a:pPr algn="ctr"/>
                      <a:r>
                        <a:rPr lang="tr-TR" sz="1400" dirty="0"/>
                        <a:t>Genel Sekreterlik</a:t>
                      </a:r>
                    </a:p>
                    <a:p>
                      <a:pPr algn="ctr"/>
                      <a:r>
                        <a:rPr lang="tr-TR" sz="1400" dirty="0"/>
                        <a:t>Hukuk Müşavirliği</a:t>
                      </a:r>
                    </a:p>
                  </a:txBody>
                  <a:tcPr anchor="ctr"/>
                </a:tc>
                <a:tc>
                  <a:txBody>
                    <a:bodyPr/>
                    <a:lstStyle/>
                    <a:p>
                      <a:pPr algn="just"/>
                      <a:r>
                        <a:rPr lang="tr-TR" sz="1400" b="1" kern="1200" dirty="0">
                          <a:solidFill>
                            <a:schemeClr val="dk1"/>
                          </a:solidFill>
                          <a:effectLst/>
                        </a:rPr>
                        <a:t>KOS 1.1</a:t>
                      </a:r>
                      <a:r>
                        <a:rPr lang="tr-TR" sz="1400" kern="1200" dirty="0">
                          <a:solidFill>
                            <a:schemeClr val="dk1"/>
                          </a:solidFill>
                          <a:effectLst/>
                        </a:rPr>
                        <a:t> (İç kontrol sistemi ve işleyişi yönetici ve personel tarafından sahiplenilmeli ve desteklenmelidir. )</a:t>
                      </a:r>
                      <a:endParaRPr lang="tr-TR" sz="1400" dirty="0"/>
                    </a:p>
                  </a:txBody>
                  <a:tcPr/>
                </a:tc>
                <a:extLst>
                  <a:ext uri="{0D108BD9-81ED-4DB2-BD59-A6C34878D82A}">
                    <a16:rowId xmlns:a16="http://schemas.microsoft.com/office/drawing/2014/main" val="3453817929"/>
                  </a:ext>
                </a:extLst>
              </a:tr>
              <a:tr h="306860">
                <a:tc>
                  <a:txBody>
                    <a:bodyPr/>
                    <a:lstStyle/>
                    <a:p>
                      <a:pPr algn="just"/>
                      <a:r>
                        <a:rPr lang="tr-TR" sz="1400" kern="1200" dirty="0">
                          <a:solidFill>
                            <a:schemeClr val="dk1"/>
                          </a:solidFill>
                          <a:effectLst/>
                        </a:rPr>
                        <a:t>2</a:t>
                      </a:r>
                      <a:endParaRPr lang="tr-TR" sz="1400" kern="1200" dirty="0">
                        <a:solidFill>
                          <a:schemeClr val="dk1"/>
                        </a:solidFill>
                        <a:effectLst/>
                        <a:latin typeface="+mn-lt"/>
                        <a:ea typeface="+mn-ea"/>
                        <a:cs typeface="+mn-cs"/>
                      </a:endParaRPr>
                    </a:p>
                  </a:txBody>
                  <a:tcPr anchor="ctr" anchorCtr="1"/>
                </a:tc>
                <a:tc>
                  <a:txBody>
                    <a:bodyPr/>
                    <a:lstStyle/>
                    <a:p>
                      <a:pPr algn="l"/>
                      <a:r>
                        <a:rPr lang="tr-TR" sz="1400" kern="1200" dirty="0">
                          <a:solidFill>
                            <a:schemeClr val="dk1"/>
                          </a:solidFill>
                          <a:effectLst/>
                        </a:rPr>
                        <a:t>Etik Kurul çalışma usul ve esaslar yönergesi</a:t>
                      </a:r>
                      <a:endParaRPr lang="tr-TR" sz="1400" kern="1200" dirty="0">
                        <a:solidFill>
                          <a:schemeClr val="dk1"/>
                        </a:solidFill>
                        <a:effectLst/>
                        <a:latin typeface="+mn-lt"/>
                        <a:ea typeface="+mn-ea"/>
                        <a:cs typeface="+mn-cs"/>
                      </a:endParaRPr>
                    </a:p>
                  </a:txBody>
                  <a:tcPr anchor="ctr"/>
                </a:tc>
                <a:tc>
                  <a:txBody>
                    <a:bodyPr/>
                    <a:lstStyle/>
                    <a:p>
                      <a:pPr algn="ctr"/>
                      <a:r>
                        <a:rPr lang="tr-TR" sz="1400" kern="1200" dirty="0">
                          <a:solidFill>
                            <a:schemeClr val="dk1"/>
                          </a:solidFill>
                          <a:effectLst/>
                        </a:rPr>
                        <a:t>Etik Kurul</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300" kern="1200" dirty="0">
                          <a:solidFill>
                            <a:schemeClr val="dk1"/>
                          </a:solidFill>
                          <a:effectLst/>
                          <a:latin typeface="+mn-lt"/>
                          <a:ea typeface="+mn-ea"/>
                          <a:cs typeface="+mn-cs"/>
                        </a:rPr>
                        <a:t>Sağ.Arş.ve </a:t>
                      </a:r>
                      <a:r>
                        <a:rPr lang="tr-TR" sz="1300" kern="1200" dirty="0" err="1">
                          <a:solidFill>
                            <a:schemeClr val="dk1"/>
                          </a:solidFill>
                          <a:effectLst/>
                          <a:latin typeface="+mn-lt"/>
                          <a:ea typeface="+mn-ea"/>
                          <a:cs typeface="+mn-cs"/>
                        </a:rPr>
                        <a:t>Uyg.Merk</a:t>
                      </a:r>
                      <a:r>
                        <a:rPr lang="tr-TR" sz="1300" kern="1200" dirty="0">
                          <a:solidFill>
                            <a:schemeClr val="dk1"/>
                          </a:solidFill>
                          <a:effectLst/>
                          <a:latin typeface="+mn-lt"/>
                          <a:ea typeface="+mn-ea"/>
                          <a:cs typeface="+mn-cs"/>
                        </a:rPr>
                        <a:t>.</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rPr>
                        <a:t>KOS 1.3 </a:t>
                      </a:r>
                      <a:r>
                        <a:rPr lang="tr-TR" sz="1400" kern="1200" dirty="0">
                          <a:solidFill>
                            <a:schemeClr val="dk1"/>
                          </a:solidFill>
                          <a:effectLst/>
                        </a:rPr>
                        <a:t>(Etik kurallar bilinmeli ve tüm faaliyetlerde bu kurallara uyulmalıdır.)</a:t>
                      </a:r>
                      <a:endParaRPr lang="tr-TR" sz="14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690541872"/>
                  </a:ext>
                </a:extLst>
              </a:tr>
              <a:tr h="462004">
                <a:tc>
                  <a:txBody>
                    <a:bodyPr/>
                    <a:lstStyle/>
                    <a:p>
                      <a:pPr algn="just"/>
                      <a:r>
                        <a:rPr lang="tr-TR" sz="1400" kern="1200" dirty="0">
                          <a:solidFill>
                            <a:schemeClr val="dk1"/>
                          </a:solidFill>
                          <a:effectLst/>
                        </a:rPr>
                        <a:t>3</a:t>
                      </a:r>
                      <a:endParaRPr lang="tr-TR" sz="1400" kern="1200" dirty="0">
                        <a:solidFill>
                          <a:schemeClr val="dk1"/>
                        </a:solidFill>
                        <a:effectLst/>
                        <a:latin typeface="+mn-lt"/>
                        <a:ea typeface="+mn-ea"/>
                        <a:cs typeface="+mn-cs"/>
                      </a:endParaRPr>
                    </a:p>
                  </a:txBody>
                  <a:tcPr anchor="ctr" anchorCtr="1"/>
                </a:tc>
                <a:tc>
                  <a:txBody>
                    <a:bodyPr/>
                    <a:lstStyle/>
                    <a:p>
                      <a:pPr algn="l"/>
                      <a:r>
                        <a:rPr lang="tr-TR" sz="1400" kern="1200" dirty="0">
                          <a:solidFill>
                            <a:schemeClr val="dk1"/>
                          </a:solidFill>
                          <a:effectLst/>
                        </a:rPr>
                        <a:t>Personel ile ilgili uygulamalarda usul ve esaslar yönergesi</a:t>
                      </a:r>
                      <a:endParaRPr lang="tr-TR" sz="1400" kern="1200" dirty="0">
                        <a:solidFill>
                          <a:schemeClr val="dk1"/>
                        </a:solidFill>
                        <a:effectLst/>
                        <a:latin typeface="+mn-lt"/>
                        <a:ea typeface="+mn-ea"/>
                        <a:cs typeface="+mn-cs"/>
                      </a:endParaRPr>
                    </a:p>
                  </a:txBody>
                  <a:tcPr anchor="ctr"/>
                </a:tc>
                <a:tc>
                  <a:txBody>
                    <a:bodyPr/>
                    <a:lstStyle/>
                    <a:p>
                      <a:pPr algn="ctr"/>
                      <a:r>
                        <a:rPr lang="tr-TR" sz="1400" kern="1200" dirty="0">
                          <a:solidFill>
                            <a:schemeClr val="dk1"/>
                          </a:solidFill>
                          <a:effectLst/>
                        </a:rPr>
                        <a:t>Üst Yönetici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latin typeface="+mn-lt"/>
                          <a:ea typeface="+mn-ea"/>
                          <a:cs typeface="+mn-cs"/>
                        </a:rPr>
                        <a:t>Personel Daire Bşk.</a:t>
                      </a:r>
                    </a:p>
                  </a:txBody>
                  <a:tcPr marL="44450" marR="44450" marT="0" marB="0" anchor="ctr"/>
                </a:tc>
                <a:tc>
                  <a:txBody>
                    <a:bodyPr/>
                    <a:lstStyle/>
                    <a:p>
                      <a:pPr algn="just"/>
                      <a:r>
                        <a:rPr lang="tr-TR" sz="1400" b="1" kern="1200" dirty="0">
                          <a:solidFill>
                            <a:schemeClr val="dk1"/>
                          </a:solidFill>
                          <a:effectLst/>
                        </a:rPr>
                        <a:t>KOS 1.5 </a:t>
                      </a:r>
                      <a:r>
                        <a:rPr lang="tr-TR" sz="1400" kern="1200" dirty="0">
                          <a:solidFill>
                            <a:schemeClr val="dk1"/>
                          </a:solidFill>
                          <a:effectLst/>
                        </a:rPr>
                        <a:t>(İdarenin personeline ve hizmet verilenlere adil ve eşit davranılmalıdır.)</a:t>
                      </a:r>
                      <a:endParaRPr lang="tr-TR" sz="14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53477780"/>
                  </a:ext>
                </a:extLst>
              </a:tr>
              <a:tr h="365439">
                <a:tc>
                  <a:txBody>
                    <a:bodyPr/>
                    <a:lstStyle/>
                    <a:p>
                      <a:pPr algn="just"/>
                      <a:r>
                        <a:rPr lang="tr-TR" sz="1400" kern="1200" dirty="0">
                          <a:solidFill>
                            <a:schemeClr val="dk1"/>
                          </a:solidFill>
                          <a:effectLst/>
                        </a:rPr>
                        <a:t>4</a:t>
                      </a:r>
                      <a:endParaRPr lang="tr-TR" sz="1400" kern="1200" dirty="0">
                        <a:solidFill>
                          <a:schemeClr val="dk1"/>
                        </a:solidFill>
                        <a:effectLst/>
                        <a:latin typeface="+mn-lt"/>
                        <a:ea typeface="+mn-ea"/>
                        <a:cs typeface="+mn-cs"/>
                      </a:endParaRPr>
                    </a:p>
                  </a:txBody>
                  <a:tcPr marL="44450" marR="44450" marT="0" marB="0" anchor="ctr" anchorCtr="1"/>
                </a:tc>
                <a:tc>
                  <a:txBody>
                    <a:bodyPr/>
                    <a:lstStyle/>
                    <a:p>
                      <a:pPr algn="l"/>
                      <a:r>
                        <a:rPr lang="tr-TR" sz="1400" kern="1200" dirty="0">
                          <a:solidFill>
                            <a:schemeClr val="dk1"/>
                          </a:solidFill>
                          <a:effectLst/>
                        </a:rPr>
                        <a:t> e-Devlet uygulamaları yönergesi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rPr>
                        <a:t>Üst Yönetici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Hukuk Müşavirliği</a:t>
                      </a:r>
                    </a:p>
                    <a:p>
                      <a:pPr algn="ctr"/>
                      <a:r>
                        <a:rPr lang="tr-TR" sz="1400" kern="1200" dirty="0">
                          <a:solidFill>
                            <a:schemeClr val="dk1"/>
                          </a:solidFill>
                          <a:effectLst/>
                          <a:latin typeface="+mn-lt"/>
                          <a:ea typeface="+mn-ea"/>
                          <a:cs typeface="+mn-cs"/>
                        </a:rPr>
                        <a:t>Bilgi İşlem </a:t>
                      </a:r>
                      <a:r>
                        <a:rPr lang="tr-TR" sz="1400" kern="1200" dirty="0" err="1">
                          <a:solidFill>
                            <a:schemeClr val="dk1"/>
                          </a:solidFill>
                          <a:effectLst/>
                          <a:latin typeface="+mn-lt"/>
                          <a:ea typeface="+mn-ea"/>
                          <a:cs typeface="+mn-cs"/>
                        </a:rPr>
                        <a:t>D.Bşk</a:t>
                      </a:r>
                      <a:r>
                        <a:rPr lang="tr-TR" sz="1400" kern="1200" dirty="0">
                          <a:solidFill>
                            <a:schemeClr val="dk1"/>
                          </a:solidFill>
                          <a:effectLst/>
                          <a:latin typeface="+mn-lt"/>
                          <a:ea typeface="+mn-ea"/>
                          <a:cs typeface="+mn-cs"/>
                        </a:rPr>
                        <a:t>.</a:t>
                      </a:r>
                    </a:p>
                  </a:txBody>
                  <a:tcPr marL="44450" marR="44450" marT="0" marB="0" anchor="ctr"/>
                </a:tc>
                <a:tc>
                  <a:txBody>
                    <a:bodyPr/>
                    <a:lstStyle/>
                    <a:p>
                      <a:pPr algn="just"/>
                      <a:r>
                        <a:rPr lang="tr-TR" sz="1400" b="1" kern="1200" dirty="0">
                          <a:solidFill>
                            <a:schemeClr val="dk1"/>
                          </a:solidFill>
                          <a:effectLst/>
                        </a:rPr>
                        <a:t>KOS 1.6 </a:t>
                      </a:r>
                      <a:r>
                        <a:rPr lang="tr-TR" sz="1400" kern="1200" dirty="0">
                          <a:solidFill>
                            <a:schemeClr val="dk1"/>
                          </a:solidFill>
                          <a:effectLst/>
                        </a:rPr>
                        <a:t>(İdarenin faaliyetlerine ilişkin tüm bilgi ve belgeler doğru, tam ve güvenilir olmalıdır.)</a:t>
                      </a:r>
                      <a:endParaRPr lang="tr-TR" sz="14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3585409104"/>
                  </a:ext>
                </a:extLst>
              </a:tr>
              <a:tr h="352679">
                <a:tc>
                  <a:txBody>
                    <a:bodyPr/>
                    <a:lstStyle/>
                    <a:p>
                      <a:pPr algn="just"/>
                      <a:r>
                        <a:rPr lang="tr-TR" sz="1400" kern="1200" dirty="0">
                          <a:solidFill>
                            <a:schemeClr val="dk1"/>
                          </a:solidFill>
                          <a:effectLst/>
                        </a:rPr>
                        <a:t>5</a:t>
                      </a:r>
                      <a:endParaRPr lang="tr-TR" sz="1400" kern="1200" dirty="0">
                        <a:solidFill>
                          <a:schemeClr val="dk1"/>
                        </a:solidFill>
                        <a:effectLst/>
                        <a:latin typeface="+mn-lt"/>
                        <a:ea typeface="+mn-ea"/>
                        <a:cs typeface="+mn-cs"/>
                      </a:endParaRPr>
                    </a:p>
                  </a:txBody>
                  <a:tcPr marL="44450" marR="44450" marT="0" marB="0" anchor="ctr" anchorCtr="1"/>
                </a:tc>
                <a:tc>
                  <a:txBody>
                    <a:bodyPr/>
                    <a:lstStyle/>
                    <a:p>
                      <a:pPr algn="l"/>
                      <a:r>
                        <a:rPr lang="tr-TR" sz="1400" kern="1200" dirty="0">
                          <a:solidFill>
                            <a:schemeClr val="dk1"/>
                          </a:solidFill>
                          <a:effectLst/>
                        </a:rPr>
                        <a:t> Hassas görevlerin yürütülmesinde usul ve esaslar yönergesi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rPr>
                        <a:t>Kurul(1)</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Personel Daire Bşk.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rPr>
                        <a:t>KOS 2.6 </a:t>
                      </a:r>
                      <a:r>
                        <a:rPr lang="tr-TR" sz="1400" kern="1200" dirty="0">
                          <a:solidFill>
                            <a:schemeClr val="dk1"/>
                          </a:solidFill>
                          <a:effectLst/>
                        </a:rPr>
                        <a:t>(İdarenin yöneticileri, faaliyetlerin yürütülmesinde hassas görevlere ilişkin prosedürleri belirlemeli ve personele duyurmalıdır. )</a:t>
                      </a:r>
                      <a:endParaRPr lang="tr-TR" sz="14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400234616"/>
                  </a:ext>
                </a:extLst>
              </a:tr>
              <a:tr h="566655">
                <a:tc>
                  <a:txBody>
                    <a:bodyPr/>
                    <a:lstStyle/>
                    <a:p>
                      <a:pPr algn="just"/>
                      <a:r>
                        <a:rPr lang="tr-TR" sz="1200" kern="1200" dirty="0">
                          <a:solidFill>
                            <a:schemeClr val="dk1"/>
                          </a:solidFill>
                          <a:effectLst/>
                        </a:rPr>
                        <a:t>6</a:t>
                      </a:r>
                      <a:endParaRPr lang="tr-TR" sz="1200" kern="1200" dirty="0">
                        <a:solidFill>
                          <a:schemeClr val="dk1"/>
                        </a:solidFill>
                        <a:effectLst/>
                        <a:latin typeface="+mn-lt"/>
                        <a:ea typeface="+mn-ea"/>
                        <a:cs typeface="+mn-cs"/>
                      </a:endParaRPr>
                    </a:p>
                  </a:txBody>
                  <a:tcPr marL="44450" marR="44450" marT="0" marB="0" anchor="ctr" anchorCtr="1"/>
                </a:tc>
                <a:tc>
                  <a:txBody>
                    <a:bodyPr/>
                    <a:lstStyle/>
                    <a:p>
                      <a:pPr algn="l"/>
                      <a:r>
                        <a:rPr lang="tr-TR" sz="1400" kern="1200" dirty="0">
                          <a:solidFill>
                            <a:schemeClr val="dk1"/>
                          </a:solidFill>
                          <a:effectLst/>
                        </a:rPr>
                        <a:t> Verilen görevlerin sonucunu izlemeye yönelik mekanizmalar yönergesi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rPr>
                        <a:t>Üst Yönetici</a:t>
                      </a:r>
                      <a:endParaRPr lang="tr-TR" sz="1400" kern="1200" dirty="0">
                        <a:solidFill>
                          <a:schemeClr val="dk1"/>
                        </a:solidFill>
                        <a:effectLst/>
                        <a:latin typeface="+mn-lt"/>
                        <a:ea typeface="+mn-ea"/>
                        <a:cs typeface="+mn-cs"/>
                      </a:endParaRP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Personel Daire Bşk.</a:t>
                      </a:r>
                    </a:p>
                    <a:p>
                      <a:pPr algn="ctr"/>
                      <a:r>
                        <a:rPr lang="tr-TR" sz="1400" kern="1200" dirty="0">
                          <a:solidFill>
                            <a:schemeClr val="dk1"/>
                          </a:solidFill>
                          <a:effectLst/>
                          <a:latin typeface="+mn-lt"/>
                          <a:ea typeface="+mn-ea"/>
                          <a:cs typeface="+mn-cs"/>
                        </a:rPr>
                        <a:t>Hukuk Müşavirliği</a:t>
                      </a:r>
                    </a:p>
                    <a:p>
                      <a:pPr algn="ctr"/>
                      <a:r>
                        <a:rPr lang="tr-TR" sz="1400" kern="1200" dirty="0">
                          <a:solidFill>
                            <a:schemeClr val="dk1"/>
                          </a:solidFill>
                          <a:effectLst/>
                          <a:latin typeface="+mn-lt"/>
                          <a:ea typeface="+mn-ea"/>
                          <a:cs typeface="+mn-cs"/>
                        </a:rPr>
                        <a:t>Bilgi İşlem </a:t>
                      </a:r>
                      <a:r>
                        <a:rPr lang="tr-TR" sz="1400" kern="1200" dirty="0" err="1">
                          <a:solidFill>
                            <a:schemeClr val="dk1"/>
                          </a:solidFill>
                          <a:effectLst/>
                          <a:latin typeface="+mn-lt"/>
                          <a:ea typeface="+mn-ea"/>
                          <a:cs typeface="+mn-cs"/>
                        </a:rPr>
                        <a:t>D.Bşk</a:t>
                      </a:r>
                      <a:r>
                        <a:rPr lang="tr-TR" sz="1400" kern="1200" dirty="0">
                          <a:solidFill>
                            <a:schemeClr val="dk1"/>
                          </a:solidFill>
                          <a:effectLst/>
                          <a:latin typeface="+mn-lt"/>
                          <a:ea typeface="+mn-ea"/>
                          <a:cs typeface="+mn-cs"/>
                        </a:rPr>
                        <a:t>.</a:t>
                      </a:r>
                    </a:p>
                  </a:txBody>
                  <a:tcPr marL="44450" marR="44450" marT="0" marB="0" anchor="ctr"/>
                </a:tc>
                <a:tc>
                  <a:txBody>
                    <a:bodyPr/>
                    <a:lstStyle/>
                    <a:p>
                      <a:pPr algn="just"/>
                      <a:r>
                        <a:rPr lang="tr-TR" sz="1400" b="1" kern="1200" dirty="0">
                          <a:solidFill>
                            <a:schemeClr val="dk1"/>
                          </a:solidFill>
                          <a:effectLst/>
                        </a:rPr>
                        <a:t>KOS 2.7 </a:t>
                      </a:r>
                      <a:r>
                        <a:rPr lang="tr-TR" sz="1400" kern="1200" dirty="0">
                          <a:solidFill>
                            <a:schemeClr val="dk1"/>
                          </a:solidFill>
                          <a:effectLst/>
                        </a:rPr>
                        <a:t>(Her düzeydeki yöneticiler verilen görevlerin sonucunu izlemeye yönelik mekanizmalar oluşturmalıdır.)</a:t>
                      </a:r>
                      <a:endParaRPr lang="tr-TR" sz="14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360075825"/>
                  </a:ext>
                </a:extLst>
              </a:tr>
            </a:tbl>
          </a:graphicData>
        </a:graphic>
      </p:graphicFrame>
      <p:sp>
        <p:nvSpPr>
          <p:cNvPr id="5" name="Metin kutusu 4">
            <a:extLst>
              <a:ext uri="{FF2B5EF4-FFF2-40B4-BE49-F238E27FC236}">
                <a16:creationId xmlns:a16="http://schemas.microsoft.com/office/drawing/2014/main" id="{2F8233D5-1B78-4B25-ACFE-50E8036D85D7}"/>
              </a:ext>
            </a:extLst>
          </p:cNvPr>
          <p:cNvSpPr txBox="1"/>
          <p:nvPr/>
        </p:nvSpPr>
        <p:spPr>
          <a:xfrm flipH="1">
            <a:off x="731664" y="814513"/>
            <a:ext cx="10515596" cy="424732"/>
          </a:xfrm>
          <a:prstGeom prst="rect">
            <a:avLst/>
          </a:prstGeom>
          <a:noFill/>
        </p:spPr>
        <p:txBody>
          <a:bodyPr wrap="square" rtlCol="0">
            <a:spAutoFit/>
          </a:bodyPr>
          <a:lstStyle/>
          <a:p>
            <a:pPr marL="22860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Eylem Planı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ile Üniversitemizde </a:t>
            </a:r>
            <a:r>
              <a:rPr lang="tr-TR" sz="2400" b="1" dirty="0">
                <a:solidFill>
                  <a:srgbClr val="FF0000"/>
                </a:solidFill>
                <a:effectLst/>
                <a:latin typeface="Times New Roman" panose="02020603050405020304" pitchFamily="18" charset="0"/>
                <a:ea typeface="Times New Roman" panose="02020603050405020304" pitchFamily="18" charset="0"/>
              </a:rPr>
              <a:t>18 yönerge </a:t>
            </a:r>
            <a:r>
              <a:rPr lang="tr-TR" sz="2400" dirty="0">
                <a:effectLst/>
                <a:latin typeface="Times New Roman" panose="02020603050405020304" pitchFamily="18" charset="0"/>
                <a:ea typeface="Times New Roman" panose="02020603050405020304" pitchFamily="18" charset="0"/>
              </a:rPr>
              <a:t>hazırlanmasına karar verilmiştir.</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3935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E1F00C3E-496E-4598-AB15-F62226787A02}"/>
              </a:ext>
            </a:extLst>
          </p:cNvPr>
          <p:cNvGraphicFramePr>
            <a:graphicFrameLocks noGrp="1"/>
          </p:cNvGraphicFramePr>
          <p:nvPr>
            <p:ph idx="1"/>
            <p:extLst>
              <p:ext uri="{D42A27DB-BD31-4B8C-83A1-F6EECF244321}">
                <p14:modId xmlns:p14="http://schemas.microsoft.com/office/powerpoint/2010/main" val="214161819"/>
              </p:ext>
            </p:extLst>
          </p:nvPr>
        </p:nvGraphicFramePr>
        <p:xfrm>
          <a:off x="838201" y="653521"/>
          <a:ext cx="10515597" cy="5550957"/>
        </p:xfrm>
        <a:graphic>
          <a:graphicData uri="http://schemas.openxmlformats.org/drawingml/2006/table">
            <a:tbl>
              <a:tblPr firstRow="1" bandRow="1">
                <a:tableStyleId>{93296810-A885-4BE3-A3E7-6D5BEEA58F35}</a:tableStyleId>
              </a:tblPr>
              <a:tblGrid>
                <a:gridCol w="469604">
                  <a:extLst>
                    <a:ext uri="{9D8B030D-6E8A-4147-A177-3AD203B41FA5}">
                      <a16:colId xmlns:a16="http://schemas.microsoft.com/office/drawing/2014/main" val="2844742870"/>
                    </a:ext>
                  </a:extLst>
                </a:gridCol>
                <a:gridCol w="2020186">
                  <a:extLst>
                    <a:ext uri="{9D8B030D-6E8A-4147-A177-3AD203B41FA5}">
                      <a16:colId xmlns:a16="http://schemas.microsoft.com/office/drawing/2014/main" val="3163611673"/>
                    </a:ext>
                  </a:extLst>
                </a:gridCol>
                <a:gridCol w="1669311">
                  <a:extLst>
                    <a:ext uri="{9D8B030D-6E8A-4147-A177-3AD203B41FA5}">
                      <a16:colId xmlns:a16="http://schemas.microsoft.com/office/drawing/2014/main" val="188155264"/>
                    </a:ext>
                  </a:extLst>
                </a:gridCol>
                <a:gridCol w="1786270">
                  <a:extLst>
                    <a:ext uri="{9D8B030D-6E8A-4147-A177-3AD203B41FA5}">
                      <a16:colId xmlns:a16="http://schemas.microsoft.com/office/drawing/2014/main" val="1183157176"/>
                    </a:ext>
                  </a:extLst>
                </a:gridCol>
                <a:gridCol w="4570226">
                  <a:extLst>
                    <a:ext uri="{9D8B030D-6E8A-4147-A177-3AD203B41FA5}">
                      <a16:colId xmlns:a16="http://schemas.microsoft.com/office/drawing/2014/main" val="1293534539"/>
                    </a:ext>
                  </a:extLst>
                </a:gridCol>
              </a:tblGrid>
              <a:tr h="302719">
                <a:tc>
                  <a:txBody>
                    <a:bodyPr/>
                    <a:lstStyle/>
                    <a:p>
                      <a:pPr algn="ctr"/>
                      <a:r>
                        <a:rPr lang="tr-TR" sz="1200" dirty="0"/>
                        <a:t>SAYI</a:t>
                      </a:r>
                    </a:p>
                  </a:txBody>
                  <a:tcPr anchor="ctr"/>
                </a:tc>
                <a:tc>
                  <a:txBody>
                    <a:bodyPr/>
                    <a:lstStyle/>
                    <a:p>
                      <a:pPr algn="ctr"/>
                      <a:r>
                        <a:rPr lang="tr-TR" sz="1600" dirty="0"/>
                        <a:t>YÖNERGELER</a:t>
                      </a:r>
                    </a:p>
                  </a:txBody>
                  <a:tcPr anchor="ctr"/>
                </a:tc>
                <a:tc>
                  <a:txBody>
                    <a:bodyPr/>
                    <a:lstStyle/>
                    <a:p>
                      <a:pPr algn="ctr"/>
                      <a:r>
                        <a:rPr lang="tr-TR" sz="1600" dirty="0"/>
                        <a:t>SORUMLU BİRİM VEYA ÇALIŞMA GRUBU</a:t>
                      </a:r>
                    </a:p>
                  </a:txBody>
                  <a:tcPr anchor="ctr"/>
                </a:tc>
                <a:tc>
                  <a:txBody>
                    <a:bodyPr/>
                    <a:lstStyle/>
                    <a:p>
                      <a:pPr algn="ctr"/>
                      <a:r>
                        <a:rPr lang="tr-TR" sz="1600" dirty="0"/>
                        <a:t>İŞ BİRLİĞİ YAPILACAK BİRİM</a:t>
                      </a:r>
                    </a:p>
                  </a:txBody>
                  <a:tcPr anchor="ctr"/>
                </a:tc>
                <a:tc>
                  <a:txBody>
                    <a:bodyPr/>
                    <a:lstStyle/>
                    <a:p>
                      <a:pPr algn="ctr"/>
                      <a:r>
                        <a:rPr lang="tr-TR" sz="1600" dirty="0"/>
                        <a:t>STANDART</a:t>
                      </a:r>
                    </a:p>
                  </a:txBody>
                  <a:tcPr anchor="ctr"/>
                </a:tc>
                <a:extLst>
                  <a:ext uri="{0D108BD9-81ED-4DB2-BD59-A6C34878D82A}">
                    <a16:rowId xmlns:a16="http://schemas.microsoft.com/office/drawing/2014/main" val="1554637373"/>
                  </a:ext>
                </a:extLst>
              </a:tr>
              <a:tr h="533072">
                <a:tc>
                  <a:txBody>
                    <a:bodyPr/>
                    <a:lstStyle/>
                    <a:p>
                      <a:pPr algn="just"/>
                      <a:r>
                        <a:rPr lang="tr-TR" sz="1200" kern="1200" dirty="0">
                          <a:solidFill>
                            <a:schemeClr val="dk1"/>
                          </a:solidFill>
                          <a:effectLst/>
                          <a:latin typeface="+mn-lt"/>
                          <a:ea typeface="+mn-ea"/>
                          <a:cs typeface="+mn-cs"/>
                        </a:rPr>
                        <a:t>7</a:t>
                      </a:r>
                    </a:p>
                  </a:txBody>
                  <a:tcPr marL="44450" marR="44450" marT="0" marB="0" anchor="ctr" anchorCtr="1"/>
                </a:tc>
                <a:tc>
                  <a:txBody>
                    <a:bodyPr/>
                    <a:lstStyle/>
                    <a:p>
                      <a:pPr algn="l"/>
                      <a:r>
                        <a:rPr lang="tr-TR" sz="1400" kern="1200" dirty="0">
                          <a:solidFill>
                            <a:schemeClr val="dk1"/>
                          </a:solidFill>
                          <a:effectLst/>
                          <a:latin typeface="+mn-lt"/>
                          <a:ea typeface="+mn-ea"/>
                          <a:cs typeface="+mn-cs"/>
                        </a:rPr>
                        <a:t> Görevde yükselme yönergesi</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ctr"/>
                      <a:r>
                        <a:rPr lang="tr-TR" sz="1400" kern="1200" dirty="0">
                          <a:solidFill>
                            <a:schemeClr val="dk1"/>
                          </a:solidFill>
                          <a:effectLst/>
                          <a:latin typeface="+mn-lt"/>
                          <a:ea typeface="+mn-ea"/>
                          <a:cs typeface="+mn-cs"/>
                        </a:rPr>
                        <a:t>Personel Daire Bşk.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KOS 3.1</a:t>
                      </a:r>
                      <a:r>
                        <a:rPr lang="tr-TR" sz="1400" kern="1200" dirty="0">
                          <a:solidFill>
                            <a:schemeClr val="dk1"/>
                          </a:solidFill>
                          <a:effectLst/>
                          <a:latin typeface="+mn-lt"/>
                          <a:ea typeface="+mn-ea"/>
                          <a:cs typeface="+mn-cs"/>
                        </a:rPr>
                        <a:t> (İnsan kaynakları yönetimi, idarenin amaç ve hedeflerinin gerçekleşmesini sağlamaya yönelik olmalıdır.)</a:t>
                      </a:r>
                    </a:p>
                  </a:txBody>
                  <a:tcPr marL="44450" marR="44450" marT="0" marB="0" anchor="ctr"/>
                </a:tc>
                <a:extLst>
                  <a:ext uri="{0D108BD9-81ED-4DB2-BD59-A6C34878D82A}">
                    <a16:rowId xmlns:a16="http://schemas.microsoft.com/office/drawing/2014/main" val="1681947955"/>
                  </a:ext>
                </a:extLst>
              </a:tr>
              <a:tr h="637980">
                <a:tc>
                  <a:txBody>
                    <a:bodyPr/>
                    <a:lstStyle/>
                    <a:p>
                      <a:pPr algn="just"/>
                      <a:r>
                        <a:rPr lang="tr-TR" sz="1200" kern="1200" dirty="0">
                          <a:solidFill>
                            <a:schemeClr val="dk1"/>
                          </a:solidFill>
                          <a:effectLst/>
                          <a:latin typeface="+mn-lt"/>
                          <a:ea typeface="+mn-ea"/>
                          <a:cs typeface="+mn-cs"/>
                        </a:rPr>
                        <a:t>8</a:t>
                      </a:r>
                    </a:p>
                  </a:txBody>
                  <a:tcPr marL="44450" marR="44450" marT="0" marB="0" anchor="ctr" anchorCtr="1"/>
                </a:tc>
                <a:tc>
                  <a:txBody>
                    <a:bodyPr/>
                    <a:lstStyle/>
                    <a:p>
                      <a:pPr algn="l"/>
                      <a:r>
                        <a:rPr lang="tr-TR" sz="1400" kern="1200" dirty="0">
                          <a:solidFill>
                            <a:schemeClr val="dk1"/>
                          </a:solidFill>
                          <a:effectLst/>
                          <a:latin typeface="+mn-lt"/>
                          <a:ea typeface="+mn-ea"/>
                          <a:cs typeface="+mn-cs"/>
                        </a:rPr>
                        <a:t> Öğretim üyeliği atama yönergesi</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ctr"/>
                      <a:r>
                        <a:rPr lang="tr-TR" sz="1400" kern="1200" dirty="0">
                          <a:solidFill>
                            <a:schemeClr val="dk1"/>
                          </a:solidFill>
                          <a:effectLst/>
                          <a:latin typeface="+mn-lt"/>
                          <a:ea typeface="+mn-ea"/>
                          <a:cs typeface="+mn-cs"/>
                        </a:rPr>
                        <a:t>Personel Daire Bşk.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KOS 3.1 </a:t>
                      </a:r>
                      <a:r>
                        <a:rPr lang="tr-TR" sz="1400" kern="1200" dirty="0">
                          <a:solidFill>
                            <a:schemeClr val="dk1"/>
                          </a:solidFill>
                          <a:effectLst/>
                          <a:latin typeface="+mn-lt"/>
                          <a:ea typeface="+mn-ea"/>
                          <a:cs typeface="+mn-cs"/>
                        </a:rPr>
                        <a:t>(İnsan kaynakları yönetimi, idarenin amaç ve hedeflerinin gerçekleşmesini sağlamaya yönelik olmalıdır.)</a:t>
                      </a:r>
                    </a:p>
                  </a:txBody>
                  <a:tcPr marL="44450" marR="44450" marT="0" marB="0" anchor="ctr"/>
                </a:tc>
                <a:extLst>
                  <a:ext uri="{0D108BD9-81ED-4DB2-BD59-A6C34878D82A}">
                    <a16:rowId xmlns:a16="http://schemas.microsoft.com/office/drawing/2014/main" val="3453817929"/>
                  </a:ext>
                </a:extLst>
              </a:tr>
              <a:tr h="381398">
                <a:tc>
                  <a:txBody>
                    <a:bodyPr/>
                    <a:lstStyle/>
                    <a:p>
                      <a:pPr algn="just"/>
                      <a:r>
                        <a:rPr lang="tr-TR" sz="1200" kern="1200" dirty="0">
                          <a:solidFill>
                            <a:schemeClr val="dk1"/>
                          </a:solidFill>
                          <a:effectLst/>
                          <a:latin typeface="+mn-lt"/>
                          <a:ea typeface="+mn-ea"/>
                          <a:cs typeface="+mn-cs"/>
                        </a:rPr>
                        <a:t>9</a:t>
                      </a:r>
                    </a:p>
                  </a:txBody>
                  <a:tcPr marL="44450" marR="44450" marT="0" marB="0" anchor="ctr" anchorCtr="1"/>
                </a:tc>
                <a:tc>
                  <a:txBody>
                    <a:bodyPr/>
                    <a:lstStyle/>
                    <a:p>
                      <a:pPr algn="l"/>
                      <a:r>
                        <a:rPr lang="tr-TR" sz="1400" kern="1200" dirty="0">
                          <a:solidFill>
                            <a:schemeClr val="dk1"/>
                          </a:solidFill>
                          <a:effectLst/>
                          <a:latin typeface="+mn-lt"/>
                          <a:ea typeface="+mn-ea"/>
                          <a:cs typeface="+mn-cs"/>
                        </a:rPr>
                        <a:t>Kadro ve personel dağılım yönergesi</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txBody>
                  <a:tcPr marL="44450" marR="44450" marT="0" marB="0" anchor="ctr"/>
                </a:tc>
                <a:tc>
                  <a:txBody>
                    <a:bodyPr/>
                    <a:lstStyle/>
                    <a:p>
                      <a:pPr algn="ctr"/>
                      <a:r>
                        <a:rPr lang="tr-TR" sz="1400" kern="1200" dirty="0">
                          <a:solidFill>
                            <a:schemeClr val="dk1"/>
                          </a:solidFill>
                          <a:effectLst/>
                          <a:latin typeface="+mn-lt"/>
                          <a:ea typeface="+mn-ea"/>
                          <a:cs typeface="+mn-cs"/>
                        </a:rPr>
                        <a:t>Akademik ve İdari Birimler</a:t>
                      </a:r>
                    </a:p>
                  </a:txBody>
                  <a:tcPr marL="44450" marR="44450" marT="0" marB="0" anchor="ctr"/>
                </a:tc>
                <a:tc>
                  <a:txBody>
                    <a:bodyPr/>
                    <a:lstStyle/>
                    <a:p>
                      <a:pPr algn="just"/>
                      <a:r>
                        <a:rPr lang="tr-TR" sz="1400" b="1" kern="1200" dirty="0">
                          <a:solidFill>
                            <a:schemeClr val="dk1"/>
                          </a:solidFill>
                          <a:effectLst/>
                          <a:latin typeface="+mn-lt"/>
                          <a:ea typeface="+mn-ea"/>
                          <a:cs typeface="+mn-cs"/>
                        </a:rPr>
                        <a:t>KOS 3.1 </a:t>
                      </a:r>
                      <a:r>
                        <a:rPr lang="tr-TR" sz="1400" kern="1200" dirty="0">
                          <a:solidFill>
                            <a:schemeClr val="dk1"/>
                          </a:solidFill>
                          <a:effectLst/>
                          <a:latin typeface="+mn-lt"/>
                          <a:ea typeface="+mn-ea"/>
                          <a:cs typeface="+mn-cs"/>
                        </a:rPr>
                        <a:t>(İnsan kaynakları yönetimi, idarenin amaç ve hedeflerinin gerçekleşmesini sağlamaya yönelik olmalıdır.)</a:t>
                      </a:r>
                    </a:p>
                  </a:txBody>
                  <a:tcPr marL="44450" marR="44450" marT="0" marB="0" anchor="ctr"/>
                </a:tc>
                <a:extLst>
                  <a:ext uri="{0D108BD9-81ED-4DB2-BD59-A6C34878D82A}">
                    <a16:rowId xmlns:a16="http://schemas.microsoft.com/office/drawing/2014/main" val="1690541872"/>
                  </a:ext>
                </a:extLst>
              </a:tr>
              <a:tr h="572097">
                <a:tc>
                  <a:txBody>
                    <a:bodyPr/>
                    <a:lstStyle/>
                    <a:p>
                      <a:pPr algn="just"/>
                      <a:r>
                        <a:rPr lang="tr-TR" sz="1400" dirty="0"/>
                        <a:t>10</a:t>
                      </a:r>
                    </a:p>
                  </a:txBody>
                  <a:tcPr anchor="ctr" anchorCtr="1"/>
                </a:tc>
                <a:tc>
                  <a:txBody>
                    <a:bodyPr/>
                    <a:lstStyle/>
                    <a:p>
                      <a:pPr algn="l"/>
                      <a:r>
                        <a:rPr lang="tr-TR" sz="1400" kern="1200" dirty="0">
                          <a:solidFill>
                            <a:schemeClr val="dk1"/>
                          </a:solidFill>
                          <a:effectLst/>
                          <a:latin typeface="+mn-lt"/>
                          <a:ea typeface="+mn-ea"/>
                          <a:cs typeface="+mn-cs"/>
                        </a:rPr>
                        <a:t>Personel için ödüllendirme mekanizmaları yönergesi</a:t>
                      </a:r>
                    </a:p>
                  </a:txBody>
                  <a:tcPr marL="44450" marR="44450" marT="0" marB="0" anchor="ctr"/>
                </a:tc>
                <a:tc>
                  <a:txBody>
                    <a:bodyPr/>
                    <a:lstStyle/>
                    <a:p>
                      <a:pPr algn="ctr"/>
                      <a:r>
                        <a:rPr lang="tr-TR" sz="1400" kern="1200" dirty="0">
                          <a:solidFill>
                            <a:schemeClr val="dk1"/>
                          </a:solidFill>
                          <a:effectLst/>
                          <a:latin typeface="+mn-lt"/>
                          <a:ea typeface="+mn-ea"/>
                          <a:cs typeface="+mn-cs"/>
                        </a:rPr>
                        <a:t>Personel </a:t>
                      </a:r>
                      <a:r>
                        <a:rPr lang="tr-TR" sz="1400" kern="1200" dirty="0" err="1">
                          <a:solidFill>
                            <a:schemeClr val="dk1"/>
                          </a:solidFill>
                          <a:effectLst/>
                          <a:latin typeface="+mn-lt"/>
                          <a:ea typeface="+mn-ea"/>
                          <a:cs typeface="+mn-cs"/>
                        </a:rPr>
                        <a:t>D.Bşk</a:t>
                      </a:r>
                      <a:r>
                        <a:rPr lang="tr-TR" sz="1400" kern="1200" dirty="0">
                          <a:solidFill>
                            <a:schemeClr val="dk1"/>
                          </a:solidFill>
                          <a:effectLst/>
                          <a:latin typeface="+mn-lt"/>
                          <a:ea typeface="+mn-ea"/>
                          <a:cs typeface="+mn-cs"/>
                        </a:rPr>
                        <a:t>.</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Akademik ve İdari Birimler</a:t>
                      </a:r>
                    </a:p>
                  </a:txBody>
                  <a:tcPr marL="44450" marR="44450" marT="0" marB="0" anchor="ctr"/>
                </a:tc>
                <a:tc>
                  <a:txBody>
                    <a:bodyPr/>
                    <a:lstStyle/>
                    <a:p>
                      <a:pPr algn="just"/>
                      <a:r>
                        <a:rPr lang="tr-TR" sz="1400" b="1" kern="1200" dirty="0">
                          <a:solidFill>
                            <a:schemeClr val="dk1"/>
                          </a:solidFill>
                          <a:effectLst/>
                          <a:latin typeface="+mn-lt"/>
                          <a:ea typeface="+mn-ea"/>
                          <a:cs typeface="+mn-cs"/>
                        </a:rPr>
                        <a:t>KOS 3.7 </a:t>
                      </a:r>
                      <a:r>
                        <a:rPr lang="tr-TR" sz="1400" kern="1200" dirty="0">
                          <a:solidFill>
                            <a:schemeClr val="dk1"/>
                          </a:solidFill>
                          <a:effectLst/>
                          <a:latin typeface="+mn-lt"/>
                          <a:ea typeface="+mn-ea"/>
                          <a:cs typeface="+mn-cs"/>
                        </a:rPr>
                        <a:t>(Personel istihdamı, yer değiştirme, üst görevlere atanma, eğitim, performans değerlendirmesi, özlük hakları gibi insan kaynakları yönetimine ilişkin önemli hususlar yazılı olarak belirlenmiş olmalı ve personele duyurulmalıdır.)</a:t>
                      </a:r>
                    </a:p>
                  </a:txBody>
                  <a:tcPr marL="44450" marR="44450" marT="0" marB="0" anchor="ctr"/>
                </a:tc>
                <a:extLst>
                  <a:ext uri="{0D108BD9-81ED-4DB2-BD59-A6C34878D82A}">
                    <a16:rowId xmlns:a16="http://schemas.microsoft.com/office/drawing/2014/main" val="53477780"/>
                  </a:ext>
                </a:extLst>
              </a:tr>
              <a:tr h="569905">
                <a:tc>
                  <a:txBody>
                    <a:bodyPr/>
                    <a:lstStyle/>
                    <a:p>
                      <a:pPr algn="just"/>
                      <a:r>
                        <a:rPr lang="tr-TR" sz="1400" kern="1200" dirty="0">
                          <a:solidFill>
                            <a:schemeClr val="dk1"/>
                          </a:solidFill>
                          <a:effectLst/>
                          <a:latin typeface="+mn-lt"/>
                          <a:ea typeface="+mn-ea"/>
                          <a:cs typeface="+mn-cs"/>
                        </a:rPr>
                        <a:t>11</a:t>
                      </a:r>
                    </a:p>
                  </a:txBody>
                  <a:tcPr anchor="ctr" anchorCtr="1"/>
                </a:tc>
                <a:tc>
                  <a:txBody>
                    <a:bodyPr/>
                    <a:lstStyle/>
                    <a:p>
                      <a:pPr algn="l"/>
                      <a:r>
                        <a:rPr lang="tr-TR" sz="1400" kern="1200" dirty="0">
                          <a:solidFill>
                            <a:schemeClr val="dk1"/>
                          </a:solidFill>
                          <a:effectLst/>
                          <a:latin typeface="+mn-lt"/>
                          <a:ea typeface="+mn-ea"/>
                          <a:cs typeface="+mn-cs"/>
                        </a:rPr>
                        <a:t>İmza yetkileri yönergesi</a:t>
                      </a:r>
                    </a:p>
                  </a:txBody>
                  <a:tcPr marL="44450" marR="44450" marT="0" marB="0" anchor="ctr"/>
                </a:tc>
                <a:tc>
                  <a:txBody>
                    <a:bodyPr/>
                    <a:lstStyle/>
                    <a:p>
                      <a:pPr algn="ctr"/>
                      <a:r>
                        <a:rPr lang="tr-TR" sz="1400" kern="1200" dirty="0">
                          <a:solidFill>
                            <a:schemeClr val="dk1"/>
                          </a:solidFill>
                          <a:effectLst/>
                          <a:latin typeface="+mn-lt"/>
                          <a:ea typeface="+mn-ea"/>
                          <a:cs typeface="+mn-cs"/>
                        </a:rPr>
                        <a:t>Personel </a:t>
                      </a:r>
                      <a:r>
                        <a:rPr lang="tr-TR" sz="1400" kern="1200" dirty="0" err="1">
                          <a:solidFill>
                            <a:schemeClr val="dk1"/>
                          </a:solidFill>
                          <a:effectLst/>
                          <a:latin typeface="+mn-lt"/>
                          <a:ea typeface="+mn-ea"/>
                          <a:cs typeface="+mn-cs"/>
                        </a:rPr>
                        <a:t>D.Bşk</a:t>
                      </a:r>
                      <a:r>
                        <a:rPr lang="tr-TR" sz="1400" kern="1200" dirty="0">
                          <a:solidFill>
                            <a:schemeClr val="dk1"/>
                          </a:solidFill>
                          <a:effectLst/>
                          <a:latin typeface="+mn-lt"/>
                          <a:ea typeface="+mn-ea"/>
                          <a:cs typeface="+mn-cs"/>
                        </a:rPr>
                        <a:t>.</a:t>
                      </a:r>
                    </a:p>
                  </a:txBody>
                  <a:tcPr marL="44450" marR="44450" marT="0" marB="0" anchor="ctr"/>
                </a:tc>
                <a:tc>
                  <a:txBody>
                    <a:bodyPr/>
                    <a:lstStyle/>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KOS 4.1 </a:t>
                      </a:r>
                      <a:r>
                        <a:rPr lang="tr-TR" sz="1400" kern="1200" dirty="0">
                          <a:solidFill>
                            <a:schemeClr val="dk1"/>
                          </a:solidFill>
                          <a:effectLst/>
                          <a:latin typeface="+mn-lt"/>
                          <a:ea typeface="+mn-ea"/>
                          <a:cs typeface="+mn-cs"/>
                        </a:rPr>
                        <a:t>(İş akış süreçlerindeki imza ve onay mercileri belirlenmeli ve personele duyurulmalıdır.)</a:t>
                      </a:r>
                    </a:p>
                  </a:txBody>
                  <a:tcPr marL="44450" marR="44450" marT="0" marB="0" anchor="ctr"/>
                </a:tc>
                <a:extLst>
                  <a:ext uri="{0D108BD9-81ED-4DB2-BD59-A6C34878D82A}">
                    <a16:rowId xmlns:a16="http://schemas.microsoft.com/office/drawing/2014/main" val="3585409104"/>
                  </a:ext>
                </a:extLst>
              </a:tr>
              <a:tr h="572097">
                <a:tc>
                  <a:txBody>
                    <a:bodyPr/>
                    <a:lstStyle/>
                    <a:p>
                      <a:pPr algn="just"/>
                      <a:r>
                        <a:rPr lang="tr-TR" sz="1400" kern="1200" dirty="0">
                          <a:solidFill>
                            <a:schemeClr val="dk1"/>
                          </a:solidFill>
                          <a:effectLst/>
                          <a:latin typeface="+mn-lt"/>
                          <a:ea typeface="+mn-ea"/>
                          <a:cs typeface="+mn-cs"/>
                        </a:rPr>
                        <a:t>12</a:t>
                      </a:r>
                    </a:p>
                  </a:txBody>
                  <a:tcPr anchor="ctr" anchorCtr="1"/>
                </a:tc>
                <a:tc>
                  <a:txBody>
                    <a:bodyPr/>
                    <a:lstStyle/>
                    <a:p>
                      <a:pPr algn="l"/>
                      <a:r>
                        <a:rPr lang="tr-TR" sz="1400" kern="1200" dirty="0">
                          <a:solidFill>
                            <a:schemeClr val="dk1"/>
                          </a:solidFill>
                          <a:effectLst/>
                          <a:latin typeface="+mn-lt"/>
                          <a:ea typeface="+mn-ea"/>
                          <a:cs typeface="+mn-cs"/>
                        </a:rPr>
                        <a:t>Yetki devrine ilişkin esaslar yönergesi</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Akademik ve İdari Birimler</a:t>
                      </a:r>
                    </a:p>
                  </a:txBody>
                  <a:tcPr marL="44450" marR="44450" marT="0" marB="0" anchor="ctr"/>
                </a:tc>
                <a:tc>
                  <a:txBody>
                    <a:bodyPr/>
                    <a:lstStyle/>
                    <a:p>
                      <a:pPr algn="just"/>
                      <a:r>
                        <a:rPr lang="tr-TR" sz="1400" b="1" kern="1200" dirty="0">
                          <a:solidFill>
                            <a:schemeClr val="dk1"/>
                          </a:solidFill>
                          <a:effectLst/>
                          <a:latin typeface="+mn-lt"/>
                          <a:ea typeface="+mn-ea"/>
                          <a:cs typeface="+mn-cs"/>
                        </a:rPr>
                        <a:t>KOS 4.2 </a:t>
                      </a:r>
                      <a:r>
                        <a:rPr lang="tr-TR" sz="1400" kern="1200" dirty="0">
                          <a:solidFill>
                            <a:schemeClr val="dk1"/>
                          </a:solidFill>
                          <a:effectLst/>
                          <a:latin typeface="+mn-lt"/>
                          <a:ea typeface="+mn-ea"/>
                          <a:cs typeface="+mn-cs"/>
                        </a:rPr>
                        <a:t>(Yetki devirleri, üst yönetici tarafından belirlenen esaslar çerçevesinde devredilen yetkinin sınırlarını gösterecek şekilde yazılı olarak belirlenmeli ve ilgililere bildirilmelidir.)</a:t>
                      </a:r>
                    </a:p>
                  </a:txBody>
                  <a:tcPr marL="44450" marR="44450" marT="0" marB="0" anchor="ctr"/>
                </a:tc>
                <a:extLst>
                  <a:ext uri="{0D108BD9-81ED-4DB2-BD59-A6C34878D82A}">
                    <a16:rowId xmlns:a16="http://schemas.microsoft.com/office/drawing/2014/main" val="400234616"/>
                  </a:ext>
                </a:extLst>
              </a:tr>
              <a:tr h="953495">
                <a:tc>
                  <a:txBody>
                    <a:bodyPr/>
                    <a:lstStyle/>
                    <a:p>
                      <a:pPr algn="just"/>
                      <a:r>
                        <a:rPr lang="tr-TR" sz="1400" kern="1200" dirty="0">
                          <a:solidFill>
                            <a:schemeClr val="dk1"/>
                          </a:solidFill>
                          <a:effectLst/>
                          <a:latin typeface="+mn-lt"/>
                          <a:ea typeface="+mn-ea"/>
                          <a:cs typeface="+mn-cs"/>
                        </a:rPr>
                        <a:t>13</a:t>
                      </a:r>
                    </a:p>
                  </a:txBody>
                  <a:tcPr marL="44450" marR="44450" marT="0" marB="0" anchor="ctr" anchorCtr="1"/>
                </a:tc>
                <a:tc>
                  <a:txBody>
                    <a:bodyPr/>
                    <a:lstStyle/>
                    <a:p>
                      <a:pPr algn="l"/>
                      <a:r>
                        <a:rPr lang="tr-TR" sz="1400" kern="1200" dirty="0">
                          <a:solidFill>
                            <a:schemeClr val="dk1"/>
                          </a:solidFill>
                          <a:effectLst/>
                          <a:latin typeface="+mn-lt"/>
                          <a:ea typeface="+mn-ea"/>
                          <a:cs typeface="+mn-cs"/>
                        </a:rPr>
                        <a:t>Her bir faaliyet ve riskleri için uygun kontrol strateji ve yöntemleri belirleyen yönerge</a:t>
                      </a:r>
                    </a:p>
                  </a:txBody>
                  <a:tcPr marL="44450" marR="44450" marT="0" marB="0" anchor="ctr"/>
                </a:tc>
                <a:tc>
                  <a:txBody>
                    <a:bodyPr/>
                    <a:lstStyle/>
                    <a:p>
                      <a:pPr algn="ctr"/>
                      <a:r>
                        <a:rPr lang="tr-TR" sz="1400" kern="1200" dirty="0">
                          <a:solidFill>
                            <a:schemeClr val="dk1"/>
                          </a:solidFill>
                          <a:effectLst/>
                          <a:latin typeface="+mn-lt"/>
                          <a:ea typeface="+mn-ea"/>
                          <a:cs typeface="+mn-cs"/>
                        </a:rPr>
                        <a:t>Kurul (3)</a:t>
                      </a:r>
                    </a:p>
                  </a:txBody>
                  <a:tcPr marL="44450" marR="44450" marT="0" marB="0" anchor="ctr"/>
                </a:tc>
                <a:tc>
                  <a:txBody>
                    <a:bodyPr/>
                    <a:lstStyle/>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KFS 7.1 </a:t>
                      </a:r>
                      <a:r>
                        <a:rPr lang="tr-TR" sz="1400" kern="1200" dirty="0">
                          <a:solidFill>
                            <a:schemeClr val="dk1"/>
                          </a:solidFill>
                          <a:effectLst/>
                          <a:latin typeface="+mn-lt"/>
                          <a:ea typeface="+mn-ea"/>
                          <a:cs typeface="+mn-cs"/>
                        </a:rPr>
                        <a:t>(Her bir faaliyet ve riskleri için uygun kontrol strateji ve yöntemleri (düzenli gözden geçirme, örnekleme yoluyla kontrol, karşılaştırma, onaylama, raporlama, koordinasyon, doğrulama, analiz etme, yetkilendirme, gözetim, inceleme, izleme </a:t>
                      </a:r>
                      <a:r>
                        <a:rPr lang="tr-TR" sz="1400" kern="1200" dirty="0" err="1">
                          <a:solidFill>
                            <a:schemeClr val="dk1"/>
                          </a:solidFill>
                          <a:effectLst/>
                          <a:latin typeface="+mn-lt"/>
                          <a:ea typeface="+mn-ea"/>
                          <a:cs typeface="+mn-cs"/>
                        </a:rPr>
                        <a:t>v.b</a:t>
                      </a:r>
                      <a:r>
                        <a:rPr lang="tr-TR" sz="1400" kern="1200" dirty="0">
                          <a:solidFill>
                            <a:schemeClr val="dk1"/>
                          </a:solidFill>
                          <a:effectLst/>
                          <a:latin typeface="+mn-lt"/>
                          <a:ea typeface="+mn-ea"/>
                          <a:cs typeface="+mn-cs"/>
                        </a:rPr>
                        <a:t>.) belirlenmeli ve uygulanmalıdır.)</a:t>
                      </a:r>
                    </a:p>
                  </a:txBody>
                  <a:tcPr marL="44450" marR="44450" marT="0" marB="0" anchor="ctr"/>
                </a:tc>
                <a:extLst>
                  <a:ext uri="{0D108BD9-81ED-4DB2-BD59-A6C34878D82A}">
                    <a16:rowId xmlns:a16="http://schemas.microsoft.com/office/drawing/2014/main" val="1360075825"/>
                  </a:ext>
                </a:extLst>
              </a:tr>
            </a:tbl>
          </a:graphicData>
        </a:graphic>
      </p:graphicFrame>
    </p:spTree>
    <p:extLst>
      <p:ext uri="{BB962C8B-B14F-4D97-AF65-F5344CB8AC3E}">
        <p14:creationId xmlns:p14="http://schemas.microsoft.com/office/powerpoint/2010/main" val="933568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E1F00C3E-496E-4598-AB15-F62226787A02}"/>
              </a:ext>
            </a:extLst>
          </p:cNvPr>
          <p:cNvGraphicFramePr>
            <a:graphicFrameLocks noGrp="1"/>
          </p:cNvGraphicFramePr>
          <p:nvPr>
            <p:ph idx="1"/>
            <p:extLst>
              <p:ext uri="{D42A27DB-BD31-4B8C-83A1-F6EECF244321}">
                <p14:modId xmlns:p14="http://schemas.microsoft.com/office/powerpoint/2010/main" val="3428241268"/>
              </p:ext>
            </p:extLst>
          </p:nvPr>
        </p:nvGraphicFramePr>
        <p:xfrm>
          <a:off x="838201" y="783865"/>
          <a:ext cx="10515597" cy="5190215"/>
        </p:xfrm>
        <a:graphic>
          <a:graphicData uri="http://schemas.openxmlformats.org/drawingml/2006/table">
            <a:tbl>
              <a:tblPr firstRow="1" bandRow="1">
                <a:tableStyleId>{93296810-A885-4BE3-A3E7-6D5BEEA58F35}</a:tableStyleId>
              </a:tblPr>
              <a:tblGrid>
                <a:gridCol w="469604">
                  <a:extLst>
                    <a:ext uri="{9D8B030D-6E8A-4147-A177-3AD203B41FA5}">
                      <a16:colId xmlns:a16="http://schemas.microsoft.com/office/drawing/2014/main" val="2844742870"/>
                    </a:ext>
                  </a:extLst>
                </a:gridCol>
                <a:gridCol w="2584158">
                  <a:extLst>
                    <a:ext uri="{9D8B030D-6E8A-4147-A177-3AD203B41FA5}">
                      <a16:colId xmlns:a16="http://schemas.microsoft.com/office/drawing/2014/main" val="3163611673"/>
                    </a:ext>
                  </a:extLst>
                </a:gridCol>
                <a:gridCol w="1832625">
                  <a:extLst>
                    <a:ext uri="{9D8B030D-6E8A-4147-A177-3AD203B41FA5}">
                      <a16:colId xmlns:a16="http://schemas.microsoft.com/office/drawing/2014/main" val="188155264"/>
                    </a:ext>
                  </a:extLst>
                </a:gridCol>
                <a:gridCol w="1832625">
                  <a:extLst>
                    <a:ext uri="{9D8B030D-6E8A-4147-A177-3AD203B41FA5}">
                      <a16:colId xmlns:a16="http://schemas.microsoft.com/office/drawing/2014/main" val="3318678046"/>
                    </a:ext>
                  </a:extLst>
                </a:gridCol>
                <a:gridCol w="3796585">
                  <a:extLst>
                    <a:ext uri="{9D8B030D-6E8A-4147-A177-3AD203B41FA5}">
                      <a16:colId xmlns:a16="http://schemas.microsoft.com/office/drawing/2014/main" val="1293534539"/>
                    </a:ext>
                  </a:extLst>
                </a:gridCol>
              </a:tblGrid>
              <a:tr h="302719">
                <a:tc>
                  <a:txBody>
                    <a:bodyPr/>
                    <a:lstStyle/>
                    <a:p>
                      <a:pPr algn="ctr"/>
                      <a:r>
                        <a:rPr lang="tr-TR" sz="1200" dirty="0"/>
                        <a:t>SAYI</a:t>
                      </a:r>
                    </a:p>
                  </a:txBody>
                  <a:tcPr anchor="ctr"/>
                </a:tc>
                <a:tc>
                  <a:txBody>
                    <a:bodyPr/>
                    <a:lstStyle/>
                    <a:p>
                      <a:pPr algn="ctr"/>
                      <a:r>
                        <a:rPr lang="tr-TR" sz="1600" dirty="0"/>
                        <a:t>YÖNERGELER</a:t>
                      </a:r>
                    </a:p>
                  </a:txBody>
                  <a:tcPr anchor="ctr"/>
                </a:tc>
                <a:tc>
                  <a:txBody>
                    <a:bodyPr/>
                    <a:lstStyle/>
                    <a:p>
                      <a:pPr algn="ctr"/>
                      <a:r>
                        <a:rPr lang="tr-TR" sz="1600" dirty="0"/>
                        <a:t>SORUMLU BİRİM VEYA ÇALIŞMA GRUBU</a:t>
                      </a:r>
                    </a:p>
                  </a:txBody>
                  <a:tcPr anchor="ctr"/>
                </a:tc>
                <a:tc>
                  <a:txBody>
                    <a:bodyPr/>
                    <a:lstStyle/>
                    <a:p>
                      <a:pPr algn="ctr"/>
                      <a:r>
                        <a:rPr lang="tr-TR" sz="1600" dirty="0"/>
                        <a:t>İŞ BİRLİĞİ YAPILACAK BİRİM</a:t>
                      </a:r>
                    </a:p>
                  </a:txBody>
                  <a:tcPr anchor="ctr"/>
                </a:tc>
                <a:tc>
                  <a:txBody>
                    <a:bodyPr/>
                    <a:lstStyle/>
                    <a:p>
                      <a:pPr algn="ctr"/>
                      <a:r>
                        <a:rPr lang="tr-TR" sz="1600" dirty="0"/>
                        <a:t>STANDART</a:t>
                      </a:r>
                    </a:p>
                  </a:txBody>
                  <a:tcPr anchor="ctr"/>
                </a:tc>
                <a:extLst>
                  <a:ext uri="{0D108BD9-81ED-4DB2-BD59-A6C34878D82A}">
                    <a16:rowId xmlns:a16="http://schemas.microsoft.com/office/drawing/2014/main" val="1554637373"/>
                  </a:ext>
                </a:extLst>
              </a:tr>
              <a:tr h="607500">
                <a:tc>
                  <a:txBody>
                    <a:bodyPr/>
                    <a:lstStyle/>
                    <a:p>
                      <a:pPr algn="just"/>
                      <a:r>
                        <a:rPr lang="tr-TR" sz="1400" kern="1200" dirty="0">
                          <a:solidFill>
                            <a:schemeClr val="dk1"/>
                          </a:solidFill>
                          <a:effectLst/>
                          <a:latin typeface="+mn-lt"/>
                          <a:ea typeface="+mn-ea"/>
                          <a:cs typeface="+mn-cs"/>
                        </a:rPr>
                        <a:t>14</a:t>
                      </a:r>
                    </a:p>
                  </a:txBody>
                  <a:tcPr marL="44450" marR="44450" marT="0" marB="0" anchor="ctr" anchorCtr="1"/>
                </a:tc>
                <a:tc>
                  <a:txBody>
                    <a:bodyPr/>
                    <a:lstStyle/>
                    <a:p>
                      <a:pPr algn="just"/>
                      <a:r>
                        <a:rPr lang="tr-TR" sz="1400" kern="1200" dirty="0">
                          <a:solidFill>
                            <a:schemeClr val="dk1"/>
                          </a:solidFill>
                          <a:effectLst/>
                          <a:latin typeface="+mn-lt"/>
                          <a:ea typeface="+mn-ea"/>
                          <a:cs typeface="+mn-cs"/>
                        </a:rPr>
                        <a:t>Mali ve mali olmayan işlemler için ayrı ayrı iş akış şemaları yapmayı sağlayacak yönerge</a:t>
                      </a:r>
                    </a:p>
                  </a:txBody>
                  <a:tcPr marL="44450" marR="44450" marT="0" marB="0" anchor="ctr"/>
                </a:tc>
                <a:tc>
                  <a:txBody>
                    <a:bodyPr/>
                    <a:lstStyle/>
                    <a:p>
                      <a:pPr algn="ctr"/>
                      <a:r>
                        <a:rPr lang="tr-TR" sz="1400" kern="1200" dirty="0">
                          <a:solidFill>
                            <a:schemeClr val="dk1"/>
                          </a:solidFill>
                          <a:effectLst/>
                          <a:latin typeface="+mn-lt"/>
                          <a:ea typeface="+mn-ea"/>
                          <a:cs typeface="+mn-cs"/>
                        </a:rPr>
                        <a:t>Kurul (1)</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KFS 8.1 </a:t>
                      </a:r>
                      <a:r>
                        <a:rPr lang="tr-TR" sz="1400" kern="1200" dirty="0">
                          <a:solidFill>
                            <a:schemeClr val="dk1"/>
                          </a:solidFill>
                          <a:effectLst/>
                          <a:latin typeface="+mn-lt"/>
                          <a:ea typeface="+mn-ea"/>
                          <a:cs typeface="+mn-cs"/>
                        </a:rPr>
                        <a:t>(İdareler, faaliyetleri ile mali karar ve işlemleri hakkında yazılı prosedürler belirlemelidir.)</a:t>
                      </a:r>
                    </a:p>
                  </a:txBody>
                  <a:tcPr marL="44450" marR="44450" marT="0" marB="0" anchor="ctr"/>
                </a:tc>
                <a:extLst>
                  <a:ext uri="{0D108BD9-81ED-4DB2-BD59-A6C34878D82A}">
                    <a16:rowId xmlns:a16="http://schemas.microsoft.com/office/drawing/2014/main" val="3453817929"/>
                  </a:ext>
                </a:extLst>
              </a:tr>
              <a:tr h="381398">
                <a:tc>
                  <a:txBody>
                    <a:bodyPr/>
                    <a:lstStyle/>
                    <a:p>
                      <a:pPr algn="just"/>
                      <a:r>
                        <a:rPr lang="tr-TR" sz="1200" kern="1200" dirty="0">
                          <a:solidFill>
                            <a:schemeClr val="dk1"/>
                          </a:solidFill>
                          <a:effectLst/>
                          <a:latin typeface="+mn-lt"/>
                          <a:ea typeface="+mn-ea"/>
                          <a:cs typeface="+mn-cs"/>
                        </a:rPr>
                        <a:t>15</a:t>
                      </a:r>
                    </a:p>
                  </a:txBody>
                  <a:tcPr marL="44450" marR="44450" marT="0" marB="0" anchor="ctr" anchorCtr="1"/>
                </a:tc>
                <a:tc>
                  <a:txBody>
                    <a:bodyPr/>
                    <a:lstStyle/>
                    <a:p>
                      <a:pPr algn="just"/>
                      <a:r>
                        <a:rPr lang="tr-TR" sz="1400" kern="1200" dirty="0">
                          <a:solidFill>
                            <a:schemeClr val="dk1"/>
                          </a:solidFill>
                          <a:effectLst/>
                          <a:latin typeface="+mn-lt"/>
                          <a:ea typeface="+mn-ea"/>
                          <a:cs typeface="+mn-cs"/>
                        </a:rPr>
                        <a:t>Faaliyetlerin sürekliliğini etkileyen nedenlere karşı alınması gereken önlemlerin planlanmasına ilişkin </a:t>
                      </a:r>
                      <a:r>
                        <a:rPr lang="tr-TR" sz="1400" kern="1200" dirty="0" err="1">
                          <a:solidFill>
                            <a:schemeClr val="dk1"/>
                          </a:solidFill>
                          <a:effectLst/>
                          <a:latin typeface="+mn-lt"/>
                          <a:ea typeface="+mn-ea"/>
                          <a:cs typeface="+mn-cs"/>
                        </a:rPr>
                        <a:t>usül</a:t>
                      </a:r>
                      <a:r>
                        <a:rPr lang="tr-TR" sz="1400" kern="1200" dirty="0">
                          <a:solidFill>
                            <a:schemeClr val="dk1"/>
                          </a:solidFill>
                          <a:effectLst/>
                          <a:latin typeface="+mn-lt"/>
                          <a:ea typeface="+mn-ea"/>
                          <a:cs typeface="+mn-cs"/>
                        </a:rPr>
                        <a:t> ve esaslar yönergesi</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txBody>
                  <a:tcPr marL="44450" marR="44450" marT="0" marB="0" anchor="ctr"/>
                </a:tc>
                <a:tc>
                  <a:txBody>
                    <a:bodyPr/>
                    <a:lstStyle/>
                    <a:p>
                      <a:pPr algn="ctr"/>
                      <a:r>
                        <a:rPr lang="tr-TR" sz="1400" kern="1200" dirty="0">
                          <a:solidFill>
                            <a:schemeClr val="dk1"/>
                          </a:solidFill>
                          <a:effectLst/>
                          <a:latin typeface="+mn-lt"/>
                          <a:ea typeface="+mn-ea"/>
                          <a:cs typeface="+mn-cs"/>
                        </a:rPr>
                        <a:t>Personel Daire Bşk.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KFS11.1</a:t>
                      </a:r>
                      <a:r>
                        <a:rPr lang="tr-TR" sz="1400" kern="1200" dirty="0">
                          <a:solidFill>
                            <a:schemeClr val="dk1"/>
                          </a:solidFill>
                          <a:effectLst/>
                          <a:latin typeface="+mn-lt"/>
                          <a:ea typeface="+mn-ea"/>
                          <a:cs typeface="+mn-cs"/>
                        </a:rPr>
                        <a:t> (Personel yetersizliği, geçici veya sürekli olarak görevden ayrılma, yeni bilgi sistemlerine geçiş, yöntem veya mevzuat değişiklikleri ile olağanüstü durumlar gibi faaliyetlerin sürekliliğini etkileyen nedenlere karşı gerekli önlemler alınmalıdır.)</a:t>
                      </a:r>
                    </a:p>
                  </a:txBody>
                  <a:tcPr marL="44450" marR="44450" marT="0" marB="0" anchor="ctr"/>
                </a:tc>
                <a:extLst>
                  <a:ext uri="{0D108BD9-81ED-4DB2-BD59-A6C34878D82A}">
                    <a16:rowId xmlns:a16="http://schemas.microsoft.com/office/drawing/2014/main" val="1690541872"/>
                  </a:ext>
                </a:extLst>
              </a:tr>
              <a:tr h="953495">
                <a:tc>
                  <a:txBody>
                    <a:bodyPr/>
                    <a:lstStyle/>
                    <a:p>
                      <a:pPr algn="just"/>
                      <a:r>
                        <a:rPr lang="tr-TR" sz="1200" kern="1200" dirty="0">
                          <a:solidFill>
                            <a:schemeClr val="dk1"/>
                          </a:solidFill>
                          <a:effectLst/>
                          <a:latin typeface="+mn-lt"/>
                          <a:ea typeface="+mn-ea"/>
                          <a:cs typeface="+mn-cs"/>
                        </a:rPr>
                        <a:t>16</a:t>
                      </a:r>
                    </a:p>
                  </a:txBody>
                  <a:tcPr marL="44450" marR="44450" marT="0" marB="0" anchor="ctr" anchorCtr="1"/>
                </a:tc>
                <a:tc>
                  <a:txBody>
                    <a:bodyPr/>
                    <a:lstStyle/>
                    <a:p>
                      <a:pPr algn="just"/>
                      <a:r>
                        <a:rPr lang="tr-TR" sz="1400" kern="1200" dirty="0">
                          <a:solidFill>
                            <a:schemeClr val="dk1"/>
                          </a:solidFill>
                          <a:effectLst/>
                          <a:latin typeface="+mn-lt"/>
                          <a:ea typeface="+mn-ea"/>
                          <a:cs typeface="+mn-cs"/>
                        </a:rPr>
                        <a:t>Bilişim Sistemleri Kurulunun oluşturulması ile görev ve sorumluluklarının belirlenmesi hakkında yönerge</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KFS 12.1 </a:t>
                      </a:r>
                      <a:r>
                        <a:rPr lang="tr-TR" sz="1400" kern="1200" dirty="0">
                          <a:solidFill>
                            <a:schemeClr val="dk1"/>
                          </a:solidFill>
                          <a:effectLst/>
                          <a:latin typeface="+mn-lt"/>
                          <a:ea typeface="+mn-ea"/>
                          <a:cs typeface="+mn-cs"/>
                        </a:rPr>
                        <a:t>(Bilgi sistemlerinin sürekliliğini ve güvenilirliğini sağlayacak kontroller yazılı olarak belirlenmeli ve</a:t>
                      </a:r>
                      <a:br>
                        <a:rPr lang="tr-TR" sz="1400" kern="1200" dirty="0">
                          <a:solidFill>
                            <a:schemeClr val="dk1"/>
                          </a:solidFill>
                          <a:effectLst/>
                          <a:latin typeface="+mn-lt"/>
                          <a:ea typeface="+mn-ea"/>
                          <a:cs typeface="+mn-cs"/>
                        </a:rPr>
                      </a:br>
                      <a:r>
                        <a:rPr lang="tr-TR" sz="1400" kern="1200" dirty="0">
                          <a:solidFill>
                            <a:schemeClr val="dk1"/>
                          </a:solidFill>
                          <a:effectLst/>
                          <a:latin typeface="+mn-lt"/>
                          <a:ea typeface="+mn-ea"/>
                          <a:cs typeface="+mn-cs"/>
                        </a:rPr>
                        <a:t>uygulanmalıdır.)</a:t>
                      </a:r>
                    </a:p>
                  </a:txBody>
                  <a:tcPr marL="44450" marR="44450" marT="0" marB="0" anchor="ctr"/>
                </a:tc>
                <a:extLst>
                  <a:ext uri="{0D108BD9-81ED-4DB2-BD59-A6C34878D82A}">
                    <a16:rowId xmlns:a16="http://schemas.microsoft.com/office/drawing/2014/main" val="3585409104"/>
                  </a:ext>
                </a:extLst>
              </a:tr>
              <a:tr h="551393">
                <a:tc>
                  <a:txBody>
                    <a:bodyPr/>
                    <a:lstStyle/>
                    <a:p>
                      <a:pPr algn="just"/>
                      <a:r>
                        <a:rPr lang="tr-TR" sz="1200" kern="1200" dirty="0">
                          <a:solidFill>
                            <a:schemeClr val="dk1"/>
                          </a:solidFill>
                          <a:effectLst/>
                          <a:latin typeface="+mn-lt"/>
                          <a:ea typeface="+mn-ea"/>
                          <a:cs typeface="+mn-cs"/>
                        </a:rPr>
                        <a:t>17</a:t>
                      </a:r>
                    </a:p>
                  </a:txBody>
                  <a:tcPr marL="44450" marR="44450" marT="0" marB="0" anchor="ctr" anchorCtr="1"/>
                </a:tc>
                <a:tc>
                  <a:txBody>
                    <a:bodyPr/>
                    <a:lstStyle/>
                    <a:p>
                      <a:pPr algn="just"/>
                      <a:r>
                        <a:rPr lang="tr-TR" sz="1400" kern="1200" dirty="0">
                          <a:solidFill>
                            <a:schemeClr val="dk1"/>
                          </a:solidFill>
                          <a:effectLst/>
                          <a:latin typeface="+mn-lt"/>
                          <a:ea typeface="+mn-ea"/>
                          <a:cs typeface="+mn-cs"/>
                        </a:rPr>
                        <a:t>İstatistik birimi çalışma usul ve esasları yönergesi</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ctr"/>
                      <a:r>
                        <a:rPr lang="tr-TR" sz="1400" kern="1200" dirty="0">
                          <a:solidFill>
                            <a:schemeClr val="dk1"/>
                          </a:solidFill>
                          <a:effectLst/>
                          <a:latin typeface="+mn-lt"/>
                          <a:ea typeface="+mn-ea"/>
                          <a:cs typeface="+mn-cs"/>
                        </a:rPr>
                        <a:t>Öğrenci İşleri Daire Bşk.</a:t>
                      </a:r>
                    </a:p>
                    <a:p>
                      <a:pPr algn="ctr"/>
                      <a:r>
                        <a:rPr lang="tr-TR" sz="1400" kern="1200" dirty="0">
                          <a:solidFill>
                            <a:schemeClr val="dk1"/>
                          </a:solidFill>
                          <a:effectLst/>
                          <a:latin typeface="+mn-lt"/>
                          <a:ea typeface="+mn-ea"/>
                          <a:cs typeface="+mn-cs"/>
                        </a:rPr>
                        <a:t>Hukuk Müşavirliği</a:t>
                      </a:r>
                    </a:p>
                  </a:txBody>
                  <a:tcPr marL="44450" marR="44450" marT="0" marB="0" anchor="ctr"/>
                </a:tc>
                <a:tc>
                  <a:txBody>
                    <a:bodyPr/>
                    <a:lstStyle/>
                    <a:p>
                      <a:pPr algn="just"/>
                      <a:r>
                        <a:rPr lang="tr-TR" sz="1400" b="1" kern="1200" dirty="0">
                          <a:solidFill>
                            <a:schemeClr val="dk1"/>
                          </a:solidFill>
                          <a:effectLst/>
                          <a:latin typeface="+mn-lt"/>
                          <a:ea typeface="+mn-ea"/>
                          <a:cs typeface="+mn-cs"/>
                        </a:rPr>
                        <a:t>BİS 13.2 </a:t>
                      </a:r>
                      <a:r>
                        <a:rPr lang="tr-TR" sz="1400" kern="1200" dirty="0">
                          <a:solidFill>
                            <a:schemeClr val="dk1"/>
                          </a:solidFill>
                          <a:effectLst/>
                          <a:latin typeface="+mn-lt"/>
                          <a:ea typeface="+mn-ea"/>
                          <a:cs typeface="+mn-cs"/>
                        </a:rPr>
                        <a:t>(Yöneticiler ve personel, görevlerini yerine getirebilmeleri için gerekli ve yeterli bilgiye zamanında ulaşabilmelidir.)</a:t>
                      </a:r>
                    </a:p>
                  </a:txBody>
                  <a:tcPr marL="44450" marR="44450" marT="0" marB="0" anchor="ctr"/>
                </a:tc>
                <a:extLst>
                  <a:ext uri="{0D108BD9-81ED-4DB2-BD59-A6C34878D82A}">
                    <a16:rowId xmlns:a16="http://schemas.microsoft.com/office/drawing/2014/main" val="3409432425"/>
                  </a:ext>
                </a:extLst>
              </a:tr>
              <a:tr h="695369">
                <a:tc>
                  <a:txBody>
                    <a:bodyPr/>
                    <a:lstStyle/>
                    <a:p>
                      <a:pPr algn="just"/>
                      <a:r>
                        <a:rPr lang="tr-TR" sz="1200" kern="1200" dirty="0">
                          <a:solidFill>
                            <a:schemeClr val="dk1"/>
                          </a:solidFill>
                          <a:effectLst/>
                          <a:latin typeface="+mn-lt"/>
                          <a:ea typeface="+mn-ea"/>
                          <a:cs typeface="+mn-cs"/>
                        </a:rPr>
                        <a:t>18</a:t>
                      </a:r>
                    </a:p>
                  </a:txBody>
                  <a:tcPr marL="44450" marR="44450" marT="0" marB="0" anchor="ctr" anchorCtr="1"/>
                </a:tc>
                <a:tc>
                  <a:txBody>
                    <a:bodyPr/>
                    <a:lstStyle/>
                    <a:p>
                      <a:pPr algn="just"/>
                      <a:r>
                        <a:rPr lang="tr-TR" sz="1400" kern="1200" dirty="0">
                          <a:solidFill>
                            <a:schemeClr val="dk1"/>
                          </a:solidFill>
                          <a:effectLst/>
                          <a:latin typeface="+mn-lt"/>
                          <a:ea typeface="+mn-ea"/>
                          <a:cs typeface="+mn-cs"/>
                        </a:rPr>
                        <a:t>Evrak kayıt ve dosyalama sistemini düzenleyen yönerge </a:t>
                      </a:r>
                    </a:p>
                  </a:txBody>
                  <a:tcPr marL="44450" marR="44450" marT="0" marB="0" anchor="ctr"/>
                </a:tc>
                <a:tc>
                  <a:txBody>
                    <a:bodyPr/>
                    <a:lstStyle/>
                    <a:p>
                      <a:pPr algn="ctr"/>
                      <a:r>
                        <a:rPr lang="tr-TR" sz="1400" kern="1200" dirty="0">
                          <a:solidFill>
                            <a:schemeClr val="dk1"/>
                          </a:solidFill>
                          <a:effectLst/>
                          <a:latin typeface="+mn-lt"/>
                          <a:ea typeface="+mn-ea"/>
                          <a:cs typeface="+mn-cs"/>
                        </a:rPr>
                        <a:t>Genel Sekreterlik</a:t>
                      </a:r>
                    </a:p>
                  </a:txBody>
                  <a:tcPr marL="44450" marR="44450" marT="0" marB="0" anchor="ctr"/>
                </a:tc>
                <a:tc>
                  <a:txBody>
                    <a:bodyPr/>
                    <a:lstStyle/>
                    <a:p>
                      <a:pPr algn="ctr"/>
                      <a:r>
                        <a:rPr lang="tr-TR" sz="1400" kern="1200" dirty="0" err="1">
                          <a:solidFill>
                            <a:schemeClr val="dk1"/>
                          </a:solidFill>
                          <a:effectLst/>
                          <a:latin typeface="+mn-lt"/>
                          <a:ea typeface="+mn-ea"/>
                          <a:cs typeface="+mn-cs"/>
                        </a:rPr>
                        <a:t>Fakülte,Yüksekokul</a:t>
                      </a:r>
                      <a:r>
                        <a:rPr lang="tr-TR" sz="1400" kern="1200" dirty="0">
                          <a:solidFill>
                            <a:schemeClr val="dk1"/>
                          </a:solidFill>
                          <a:effectLst/>
                          <a:latin typeface="+mn-lt"/>
                          <a:ea typeface="+mn-ea"/>
                          <a:cs typeface="+mn-cs"/>
                        </a:rPr>
                        <a:t>,</a:t>
                      </a:r>
                    </a:p>
                    <a:p>
                      <a:pPr algn="ctr"/>
                      <a:r>
                        <a:rPr lang="tr-TR" sz="1400" kern="1200" dirty="0">
                          <a:solidFill>
                            <a:schemeClr val="dk1"/>
                          </a:solidFill>
                          <a:effectLst/>
                          <a:latin typeface="+mn-lt"/>
                          <a:ea typeface="+mn-ea"/>
                          <a:cs typeface="+mn-cs"/>
                        </a:rPr>
                        <a:t>Enstitü Sekreterlik Temsilcileri</a:t>
                      </a:r>
                    </a:p>
                    <a:p>
                      <a:pPr algn="ctr"/>
                      <a:r>
                        <a:rPr lang="tr-TR" sz="1400" kern="1200" dirty="0">
                          <a:solidFill>
                            <a:schemeClr val="dk1"/>
                          </a:solidFill>
                          <a:effectLst/>
                          <a:latin typeface="+mn-lt"/>
                          <a:ea typeface="+mn-ea"/>
                          <a:cs typeface="+mn-cs"/>
                        </a:rPr>
                        <a:t>Hukuk Müşavirliği </a:t>
                      </a:r>
                    </a:p>
                  </a:txBody>
                  <a:tcPr marL="44450" marR="44450" marT="0" marB="0" anchor="ctr"/>
                </a:tc>
                <a:tc>
                  <a:txBody>
                    <a:bodyPr/>
                    <a:lstStyle/>
                    <a:p>
                      <a:pPr algn="just"/>
                      <a:r>
                        <a:rPr lang="tr-TR" sz="1400" b="1" kern="1200" dirty="0">
                          <a:solidFill>
                            <a:schemeClr val="dk1"/>
                          </a:solidFill>
                          <a:effectLst/>
                          <a:latin typeface="+mn-lt"/>
                          <a:ea typeface="+mn-ea"/>
                          <a:cs typeface="+mn-cs"/>
                        </a:rPr>
                        <a:t>BİS 15.1 </a:t>
                      </a:r>
                      <a:r>
                        <a:rPr lang="tr-TR" sz="1400" kern="1200" dirty="0">
                          <a:solidFill>
                            <a:schemeClr val="dk1"/>
                          </a:solidFill>
                          <a:effectLst/>
                          <a:latin typeface="+mn-lt"/>
                          <a:ea typeface="+mn-ea"/>
                          <a:cs typeface="+mn-cs"/>
                        </a:rPr>
                        <a:t>(Kayıt ve dosyalama sistemi, elektronik ortamdakiler dahil, gelen ve giden evrak ile idare içi haberleşmeyi kapsamalıdır.)</a:t>
                      </a:r>
                    </a:p>
                  </a:txBody>
                  <a:tcPr marL="44450" marR="44450" marT="0" marB="0" anchor="ctr"/>
                </a:tc>
                <a:extLst>
                  <a:ext uri="{0D108BD9-81ED-4DB2-BD59-A6C34878D82A}">
                    <a16:rowId xmlns:a16="http://schemas.microsoft.com/office/drawing/2014/main" val="3736981933"/>
                  </a:ext>
                </a:extLst>
              </a:tr>
            </a:tbl>
          </a:graphicData>
        </a:graphic>
      </p:graphicFrame>
    </p:spTree>
    <p:extLst>
      <p:ext uri="{BB962C8B-B14F-4D97-AF65-F5344CB8AC3E}">
        <p14:creationId xmlns:p14="http://schemas.microsoft.com/office/powerpoint/2010/main" val="34768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B9298D-2D51-4DAF-B911-A30AA0497A3C}"/>
              </a:ext>
            </a:extLst>
          </p:cNvPr>
          <p:cNvSpPr>
            <a:spLocks noGrp="1"/>
          </p:cNvSpPr>
          <p:nvPr>
            <p:ph type="title"/>
          </p:nvPr>
        </p:nvSpPr>
        <p:spPr>
          <a:xfrm>
            <a:off x="838200" y="365125"/>
            <a:ext cx="10515600" cy="740661"/>
          </a:xfrm>
        </p:spPr>
        <p:txBody>
          <a:bodyPr/>
          <a:lstStyle/>
          <a:p>
            <a:pPr algn="ctr"/>
            <a:r>
              <a:rPr kumimoji="0" lang="tr-TR" altLang="tr-TR" sz="2400" b="1" i="0" u="none" strike="noStrike" kern="0" cap="none" spc="0" normalizeH="0" baseline="0" noProof="0" dirty="0">
                <a:ln>
                  <a:noFill/>
                </a:ln>
                <a:solidFill>
                  <a:srgbClr val="FF0000"/>
                </a:solidFill>
                <a:effectLst/>
                <a:uLnTx/>
                <a:uFillTx/>
                <a:latin typeface="Arial"/>
                <a:ea typeface="+mj-ea"/>
                <a:cs typeface="Arial"/>
              </a:rPr>
              <a:t>İÇ KONTROLÜN TANIMI</a:t>
            </a:r>
            <a:endParaRPr lang="tr-TR" dirty="0"/>
          </a:p>
        </p:txBody>
      </p:sp>
      <p:sp>
        <p:nvSpPr>
          <p:cNvPr id="3" name="İçerik Yer Tutucusu 2">
            <a:extLst>
              <a:ext uri="{FF2B5EF4-FFF2-40B4-BE49-F238E27FC236}">
                <a16:creationId xmlns:a16="http://schemas.microsoft.com/office/drawing/2014/main" id="{18C5BAE4-830A-4CB9-B5D7-5C5BF790D968}"/>
              </a:ext>
            </a:extLst>
          </p:cNvPr>
          <p:cNvSpPr>
            <a:spLocks noGrp="1"/>
          </p:cNvSpPr>
          <p:nvPr>
            <p:ph idx="1"/>
          </p:nvPr>
        </p:nvSpPr>
        <p:spPr>
          <a:xfrm>
            <a:off x="838200" y="978196"/>
            <a:ext cx="10515600" cy="5514680"/>
          </a:xfrm>
        </p:spPr>
        <p:txBody>
          <a:bodyPr/>
          <a:lstStyle/>
          <a:p>
            <a:pPr marL="0" lvl="0" indent="0" algn="just" fontAlgn="base">
              <a:lnSpc>
                <a:spcPct val="80000"/>
              </a:lnSpc>
              <a:spcBef>
                <a:spcPct val="20000"/>
              </a:spcBef>
              <a:spcAft>
                <a:spcPct val="0"/>
              </a:spcAft>
              <a:buNone/>
              <a:defRPr/>
            </a:pPr>
            <a:r>
              <a:rPr kumimoji="0" lang="tr-TR" altLang="tr-TR" sz="1500" b="0" i="0" u="none" strike="noStrike" kern="0" cap="none" spc="0" normalizeH="0" baseline="0" noProof="0" dirty="0">
                <a:ln>
                  <a:noFill/>
                </a:ln>
                <a:solidFill>
                  <a:srgbClr val="000000"/>
                </a:solidFill>
                <a:effectLst/>
                <a:uLnTx/>
                <a:uFillTx/>
                <a:latin typeface="Arial"/>
                <a:ea typeface="+mn-ea"/>
                <a:cs typeface="Arial"/>
              </a:rPr>
              <a:t>	</a:t>
            </a:r>
            <a:r>
              <a:rPr lang="tr-TR" sz="1500" dirty="0">
                <a:latin typeface="Arial" panose="020B0604020202020204" pitchFamily="34" charset="0"/>
                <a:cs typeface="Arial" panose="020B0604020202020204" pitchFamily="34" charset="0"/>
              </a:rPr>
              <a:t>24/12/2003 tarihli ve 25326 sayılı Resmi Gazetede yayımlanarak yürürlüğe giren 5018 sayılı Kamu Mali Yönetimi ve Kontrol Kanunuyla kamu mali yönetim sistemimiz uluslararası standartlar ve Avrupa Birliği uygulamalarına uygun bir şekilde yeniden düzenlenmiş ve bu kapsamda etkin bir iç kontrol sisteminin oluşturulması da amaçlanmıştır. 	</a:t>
            </a:r>
          </a:p>
          <a:p>
            <a:pPr marL="0" lvl="0" indent="0" algn="just" fontAlgn="base">
              <a:lnSpc>
                <a:spcPct val="80000"/>
              </a:lnSpc>
              <a:spcBef>
                <a:spcPct val="20000"/>
              </a:spcBef>
              <a:spcAft>
                <a:spcPct val="0"/>
              </a:spcAft>
              <a:buNone/>
              <a:defRPr/>
            </a:pPr>
            <a:r>
              <a:rPr kumimoji="0" lang="tr-TR" altLang="tr-TR" sz="15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tr-TR" altLang="tr-TR" sz="1500" b="0" i="0" u="none" strike="noStrike" kern="0" cap="none" spc="0" normalizeH="0" baseline="0" noProof="0" dirty="0">
                <a:ln>
                  <a:noFill/>
                </a:ln>
                <a:solidFill>
                  <a:srgbClr val="000000"/>
                </a:solidFill>
                <a:effectLst/>
                <a:uLnTx/>
                <a:uFillTx/>
                <a:latin typeface="Arial"/>
                <a:ea typeface="+mn-ea"/>
                <a:cs typeface="Arial"/>
              </a:rPr>
              <a:t>5018 sayılı Kanunun 55’inci maddesinde; İç Kontrol, “idarenin amaçlarına, belirlenmiş politikalara ve mevzuata uygun olarak faaliyetlerin etkili, ekonomik ve verimli bir şekilde yürütülmesini, varlık ve kaynakların korunmasını, muhasebe kayıtlarının doğru ve tam olarak tutulmasını, mali bilgi ve yönetim bilgisinin zamanında ve güvenilir olarak üretilmesini sağlamak üzere idare tarafından oluşturulan organizasyon, yöntem ve süreçle iç denetimi kapsayan mali ve diğer kontroller bütünü” olarak tanımlanmıştır.</a:t>
            </a:r>
          </a:p>
          <a:p>
            <a:endParaRPr lang="tr-TR" dirty="0"/>
          </a:p>
        </p:txBody>
      </p:sp>
      <p:pic>
        <p:nvPicPr>
          <p:cNvPr id="6" name="Resim 5">
            <a:extLst>
              <a:ext uri="{FF2B5EF4-FFF2-40B4-BE49-F238E27FC236}">
                <a16:creationId xmlns:a16="http://schemas.microsoft.com/office/drawing/2014/main" id="{84332658-16D3-4CB9-904B-CD62E404213F}"/>
              </a:ext>
            </a:extLst>
          </p:cNvPr>
          <p:cNvPicPr>
            <a:picLocks noChangeAspect="1"/>
          </p:cNvPicPr>
          <p:nvPr/>
        </p:nvPicPr>
        <p:blipFill>
          <a:blip r:embed="rId2"/>
          <a:stretch>
            <a:fillRect/>
          </a:stretch>
        </p:blipFill>
        <p:spPr>
          <a:xfrm>
            <a:off x="2254101" y="2806995"/>
            <a:ext cx="7357731" cy="3632606"/>
          </a:xfrm>
          <a:prstGeom prst="rect">
            <a:avLst/>
          </a:prstGeom>
        </p:spPr>
      </p:pic>
    </p:spTree>
    <p:extLst>
      <p:ext uri="{BB962C8B-B14F-4D97-AF65-F5344CB8AC3E}">
        <p14:creationId xmlns:p14="http://schemas.microsoft.com/office/powerpoint/2010/main" val="47464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02CBF-A9F0-4B0E-BD75-D858F650AD56}"/>
              </a:ext>
            </a:extLst>
          </p:cNvPr>
          <p:cNvSpPr>
            <a:spLocks noGrp="1"/>
          </p:cNvSpPr>
          <p:nvPr>
            <p:ph type="title"/>
          </p:nvPr>
        </p:nvSpPr>
        <p:spPr>
          <a:xfrm>
            <a:off x="838200" y="365125"/>
            <a:ext cx="10515600" cy="537083"/>
          </a:xfrm>
        </p:spPr>
        <p:txBody>
          <a:bodyPr>
            <a:normAutofit/>
          </a:bodyPr>
          <a:lstStyle/>
          <a:p>
            <a:pPr algn="ctr"/>
            <a:r>
              <a:rPr kumimoji="0" lang="tr-TR" sz="2400" b="1" i="0" u="none" strike="noStrike" kern="0" cap="none" spc="0" normalizeH="0" baseline="0" noProof="0" dirty="0">
                <a:ln>
                  <a:noFill/>
                </a:ln>
                <a:solidFill>
                  <a:srgbClr val="FF0000"/>
                </a:solidFill>
                <a:effectLst/>
                <a:uLnTx/>
                <a:uFillTx/>
                <a:latin typeface="Arial"/>
                <a:ea typeface="+mj-ea"/>
                <a:cs typeface="Arial"/>
              </a:rPr>
              <a:t>EYLEM PLANI İLE YAPILACAK </a:t>
            </a:r>
            <a:r>
              <a:rPr lang="tr-TR" sz="2400" b="1" kern="0" dirty="0">
                <a:solidFill>
                  <a:srgbClr val="FF0000"/>
                </a:solidFill>
                <a:latin typeface="Arial"/>
                <a:cs typeface="Arial"/>
              </a:rPr>
              <a:t>DİĞER</a:t>
            </a:r>
            <a:r>
              <a:rPr kumimoji="0" lang="tr-TR" sz="2400" b="1" i="0" u="none" strike="noStrike" kern="0" cap="none" spc="0" normalizeH="0" baseline="0" noProof="0" dirty="0">
                <a:ln>
                  <a:noFill/>
                </a:ln>
                <a:solidFill>
                  <a:srgbClr val="FF0000"/>
                </a:solidFill>
                <a:effectLst/>
                <a:uLnTx/>
                <a:uFillTx/>
                <a:latin typeface="Arial"/>
                <a:ea typeface="+mj-ea"/>
                <a:cs typeface="Arial"/>
              </a:rPr>
              <a:t> DÜZENLEMELER</a:t>
            </a:r>
            <a:endParaRPr lang="tr-TR" sz="2400" dirty="0"/>
          </a:p>
        </p:txBody>
      </p:sp>
      <p:graphicFrame>
        <p:nvGraphicFramePr>
          <p:cNvPr id="4" name="Tablo 4">
            <a:extLst>
              <a:ext uri="{FF2B5EF4-FFF2-40B4-BE49-F238E27FC236}">
                <a16:creationId xmlns:a16="http://schemas.microsoft.com/office/drawing/2014/main" id="{E1F00C3E-496E-4598-AB15-F62226787A02}"/>
              </a:ext>
            </a:extLst>
          </p:cNvPr>
          <p:cNvGraphicFramePr>
            <a:graphicFrameLocks noGrp="1"/>
          </p:cNvGraphicFramePr>
          <p:nvPr>
            <p:ph idx="1"/>
            <p:extLst>
              <p:ext uri="{D42A27DB-BD31-4B8C-83A1-F6EECF244321}">
                <p14:modId xmlns:p14="http://schemas.microsoft.com/office/powerpoint/2010/main" val="3917926377"/>
              </p:ext>
            </p:extLst>
          </p:nvPr>
        </p:nvGraphicFramePr>
        <p:xfrm>
          <a:off x="731669" y="2374038"/>
          <a:ext cx="10515596" cy="3868575"/>
        </p:xfrm>
        <a:graphic>
          <a:graphicData uri="http://schemas.openxmlformats.org/drawingml/2006/table">
            <a:tbl>
              <a:tblPr firstRow="1" bandRow="1">
                <a:tableStyleId>{93296810-A885-4BE3-A3E7-6D5BEEA58F35}</a:tableStyleId>
              </a:tblPr>
              <a:tblGrid>
                <a:gridCol w="3373259">
                  <a:extLst>
                    <a:ext uri="{9D8B030D-6E8A-4147-A177-3AD203B41FA5}">
                      <a16:colId xmlns:a16="http://schemas.microsoft.com/office/drawing/2014/main" val="3163611673"/>
                    </a:ext>
                  </a:extLst>
                </a:gridCol>
                <a:gridCol w="2325233">
                  <a:extLst>
                    <a:ext uri="{9D8B030D-6E8A-4147-A177-3AD203B41FA5}">
                      <a16:colId xmlns:a16="http://schemas.microsoft.com/office/drawing/2014/main" val="188155264"/>
                    </a:ext>
                  </a:extLst>
                </a:gridCol>
                <a:gridCol w="4817104">
                  <a:extLst>
                    <a:ext uri="{9D8B030D-6E8A-4147-A177-3AD203B41FA5}">
                      <a16:colId xmlns:a16="http://schemas.microsoft.com/office/drawing/2014/main" val="1293534539"/>
                    </a:ext>
                  </a:extLst>
                </a:gridCol>
              </a:tblGrid>
              <a:tr h="367726">
                <a:tc>
                  <a:txBody>
                    <a:bodyPr/>
                    <a:lstStyle/>
                    <a:p>
                      <a:pPr algn="ctr"/>
                      <a:r>
                        <a:rPr lang="tr-TR" sz="1600" dirty="0"/>
                        <a:t>DİĞER DÜZENLEMELER</a:t>
                      </a:r>
                    </a:p>
                  </a:txBody>
                  <a:tcPr anchor="ctr"/>
                </a:tc>
                <a:tc>
                  <a:txBody>
                    <a:bodyPr/>
                    <a:lstStyle/>
                    <a:p>
                      <a:pPr algn="ctr"/>
                      <a:r>
                        <a:rPr lang="tr-TR" sz="1600" dirty="0"/>
                        <a:t>HAZIRLAYACAK BİRİM</a:t>
                      </a:r>
                    </a:p>
                  </a:txBody>
                  <a:tcPr anchor="ctr"/>
                </a:tc>
                <a:tc>
                  <a:txBody>
                    <a:bodyPr/>
                    <a:lstStyle/>
                    <a:p>
                      <a:pPr algn="ctr"/>
                      <a:r>
                        <a:rPr lang="tr-TR" sz="1600" dirty="0"/>
                        <a:t>STANDART</a:t>
                      </a:r>
                    </a:p>
                  </a:txBody>
                  <a:tcPr anchor="ctr"/>
                </a:tc>
                <a:extLst>
                  <a:ext uri="{0D108BD9-81ED-4DB2-BD59-A6C34878D82A}">
                    <a16:rowId xmlns:a16="http://schemas.microsoft.com/office/drawing/2014/main" val="1554637373"/>
                  </a:ext>
                </a:extLst>
              </a:tr>
              <a:tr h="513809">
                <a:tc>
                  <a:txBody>
                    <a:bodyPr/>
                    <a:lstStyle/>
                    <a:p>
                      <a:pPr algn="just"/>
                      <a:r>
                        <a:rPr lang="tr-TR" sz="1400" kern="1200" dirty="0">
                          <a:solidFill>
                            <a:schemeClr val="dk1"/>
                          </a:solidFill>
                          <a:effectLst/>
                          <a:latin typeface="+mn-lt"/>
                          <a:ea typeface="+mn-ea"/>
                          <a:cs typeface="+mn-cs"/>
                        </a:rPr>
                        <a:t>Personelin yeterliliği ve performansını değerlendirmeye esas teşkil edecek performans kriterleri rehberi</a:t>
                      </a:r>
                    </a:p>
                  </a:txBody>
                  <a:tcPr marL="44450" marR="44450" marT="0" marB="0" anchor="ctr"/>
                </a:tc>
                <a:tc>
                  <a:txBody>
                    <a:bodyPr/>
                    <a:lstStyle/>
                    <a:p>
                      <a:pPr algn="ctr"/>
                      <a:r>
                        <a:rPr lang="tr-TR" sz="1400" kern="1200">
                          <a:solidFill>
                            <a:schemeClr val="dk1"/>
                          </a:solidFill>
                          <a:effectLst/>
                          <a:latin typeface="+mn-lt"/>
                          <a:ea typeface="+mn-ea"/>
                          <a:cs typeface="+mn-cs"/>
                        </a:rPr>
                        <a:t>Personel Daire Başkanlığı</a:t>
                      </a:r>
                    </a:p>
                  </a:txBody>
                  <a:tcPr marL="44450" marR="44450" marT="0" marB="0" anchor="ctr"/>
                </a:tc>
                <a:tc>
                  <a:txBody>
                    <a:bodyPr/>
                    <a:lstStyle/>
                    <a:p>
                      <a:pPr algn="just"/>
                      <a:r>
                        <a:rPr lang="tr-TR" sz="1400" b="1" kern="1200" dirty="0">
                          <a:solidFill>
                            <a:schemeClr val="dk1"/>
                          </a:solidFill>
                          <a:effectLst/>
                          <a:latin typeface="+mn-lt"/>
                          <a:ea typeface="+mn-ea"/>
                          <a:cs typeface="+mn-cs"/>
                        </a:rPr>
                        <a:t>KOS 3.6 </a:t>
                      </a:r>
                      <a:r>
                        <a:rPr lang="tr-TR" sz="1400" kern="1200" dirty="0">
                          <a:solidFill>
                            <a:schemeClr val="dk1"/>
                          </a:solidFill>
                          <a:effectLst/>
                          <a:latin typeface="+mn-lt"/>
                          <a:ea typeface="+mn-ea"/>
                          <a:cs typeface="+mn-cs"/>
                        </a:rPr>
                        <a:t>(Personelin yeterliliği ve performansı bağlı olduğu yöneticisi tarafından en az yılda bir kez değerlendirilmeli ve değerlendirme sonuçları personel ile görüşülmelidir.)</a:t>
                      </a:r>
                    </a:p>
                  </a:txBody>
                  <a:tcPr marL="44450" marR="44450" marT="0" marB="0" anchor="ctr"/>
                </a:tc>
                <a:extLst>
                  <a:ext uri="{0D108BD9-81ED-4DB2-BD59-A6C34878D82A}">
                    <a16:rowId xmlns:a16="http://schemas.microsoft.com/office/drawing/2014/main" val="3453817929"/>
                  </a:ext>
                </a:extLst>
              </a:tr>
              <a:tr h="513809">
                <a:tc>
                  <a:txBody>
                    <a:bodyPr/>
                    <a:lstStyle/>
                    <a:p>
                      <a:pPr algn="just"/>
                      <a:r>
                        <a:rPr lang="tr-TR" sz="1400" kern="1200" dirty="0">
                          <a:solidFill>
                            <a:schemeClr val="dk1"/>
                          </a:solidFill>
                          <a:effectLst/>
                          <a:latin typeface="+mn-lt"/>
                          <a:ea typeface="+mn-ea"/>
                          <a:cs typeface="+mn-cs"/>
                        </a:rPr>
                        <a:t>Bilgi Sistemlerinin güvenilirliğini sağlayacak asgari standartlar rehberi</a:t>
                      </a:r>
                    </a:p>
                  </a:txBody>
                  <a:tcPr marL="44450" marR="44450" marT="0" marB="0" anchor="ctr"/>
                </a:tc>
                <a:tc>
                  <a:txBody>
                    <a:bodyPr/>
                    <a:lstStyle/>
                    <a:p>
                      <a:pPr algn="ctr"/>
                      <a:r>
                        <a:rPr lang="tr-TR" sz="1400" kern="1200" dirty="0">
                          <a:solidFill>
                            <a:schemeClr val="dk1"/>
                          </a:solidFill>
                          <a:effectLst/>
                          <a:latin typeface="+mn-lt"/>
                          <a:ea typeface="+mn-ea"/>
                          <a:cs typeface="+mn-cs"/>
                        </a:rPr>
                        <a:t>Bilişim Sistemleri Kurulu</a:t>
                      </a:r>
                    </a:p>
                  </a:txBody>
                  <a:tcPr marL="44450" marR="44450" marT="0" marB="0" anchor="ctr"/>
                </a:tc>
                <a:tc>
                  <a:txBody>
                    <a:bodyPr/>
                    <a:lstStyle/>
                    <a:p>
                      <a:pPr algn="just"/>
                      <a:r>
                        <a:rPr lang="tr-TR" sz="1400" b="1" kern="1200" dirty="0">
                          <a:solidFill>
                            <a:schemeClr val="dk1"/>
                          </a:solidFill>
                          <a:effectLst/>
                          <a:latin typeface="+mn-lt"/>
                          <a:ea typeface="+mn-ea"/>
                          <a:cs typeface="+mn-cs"/>
                        </a:rPr>
                        <a:t>KFS 12.1 </a:t>
                      </a:r>
                      <a:r>
                        <a:rPr lang="tr-TR" sz="1400" kern="1200" dirty="0">
                          <a:solidFill>
                            <a:schemeClr val="dk1"/>
                          </a:solidFill>
                          <a:effectLst/>
                          <a:latin typeface="+mn-lt"/>
                          <a:ea typeface="+mn-ea"/>
                          <a:cs typeface="+mn-cs"/>
                        </a:rPr>
                        <a:t>(Bilgi sistemlerinin sürekliliğini ve güvenilirliğini sağlayacak kontroller yazılı olarak belirlenmeli ve</a:t>
                      </a:r>
                      <a:br>
                        <a:rPr lang="tr-TR" sz="1400" kern="1200" dirty="0">
                          <a:solidFill>
                            <a:schemeClr val="dk1"/>
                          </a:solidFill>
                          <a:effectLst/>
                          <a:latin typeface="+mn-lt"/>
                          <a:ea typeface="+mn-ea"/>
                          <a:cs typeface="+mn-cs"/>
                        </a:rPr>
                      </a:br>
                      <a:r>
                        <a:rPr lang="tr-TR" sz="1400" kern="1200" dirty="0">
                          <a:solidFill>
                            <a:schemeClr val="dk1"/>
                          </a:solidFill>
                          <a:effectLst/>
                          <a:latin typeface="+mn-lt"/>
                          <a:ea typeface="+mn-ea"/>
                          <a:cs typeface="+mn-cs"/>
                        </a:rPr>
                        <a:t>uygulanmalıdır.)</a:t>
                      </a:r>
                    </a:p>
                  </a:txBody>
                  <a:tcPr marL="44450" marR="44450" marT="0" marB="0" anchor="ctr"/>
                </a:tc>
                <a:extLst>
                  <a:ext uri="{0D108BD9-81ED-4DB2-BD59-A6C34878D82A}">
                    <a16:rowId xmlns:a16="http://schemas.microsoft.com/office/drawing/2014/main" val="1690541872"/>
                  </a:ext>
                </a:extLst>
              </a:tr>
              <a:tr h="513809">
                <a:tc>
                  <a:txBody>
                    <a:bodyPr/>
                    <a:lstStyle/>
                    <a:p>
                      <a:pPr algn="just"/>
                      <a:r>
                        <a:rPr lang="tr-TR" sz="1400" kern="1200" dirty="0">
                          <a:solidFill>
                            <a:schemeClr val="dk1"/>
                          </a:solidFill>
                          <a:effectLst/>
                          <a:latin typeface="+mn-lt"/>
                          <a:ea typeface="+mn-ea"/>
                          <a:cs typeface="+mn-cs"/>
                        </a:rPr>
                        <a:t>Riskleri belirleme ve risk hesaplama yöntemleri el kitabı </a:t>
                      </a:r>
                    </a:p>
                  </a:txBody>
                  <a:tcPr marL="44450" marR="44450" marT="0" marB="0" anchor="ctr"/>
                </a:tc>
                <a:tc>
                  <a:txBody>
                    <a:bodyPr/>
                    <a:lstStyle/>
                    <a:p>
                      <a:pPr algn="ctr"/>
                      <a:r>
                        <a:rPr lang="tr-TR" sz="1400" kern="1200" dirty="0">
                          <a:solidFill>
                            <a:schemeClr val="dk1"/>
                          </a:solidFill>
                          <a:effectLst/>
                          <a:latin typeface="+mn-lt"/>
                          <a:ea typeface="+mn-ea"/>
                          <a:cs typeface="+mn-cs"/>
                        </a:rPr>
                        <a:t>Üst Yönetici</a:t>
                      </a:r>
                    </a:p>
                  </a:txBody>
                  <a:tcPr marL="44450" marR="44450" marT="0" marB="0" anchor="ctr"/>
                </a:tc>
                <a:tc>
                  <a:txBody>
                    <a:bodyPr/>
                    <a:lstStyle/>
                    <a:p>
                      <a:pPr algn="just"/>
                      <a:r>
                        <a:rPr lang="tr-TR" sz="1400" b="1" kern="1200" dirty="0">
                          <a:solidFill>
                            <a:schemeClr val="dk1"/>
                          </a:solidFill>
                          <a:effectLst/>
                          <a:latin typeface="+mn-lt"/>
                          <a:ea typeface="+mn-ea"/>
                          <a:cs typeface="+mn-cs"/>
                        </a:rPr>
                        <a:t>RDS 6.1 </a:t>
                      </a:r>
                      <a:r>
                        <a:rPr lang="tr-TR" sz="1400" kern="1200" dirty="0">
                          <a:solidFill>
                            <a:schemeClr val="dk1"/>
                          </a:solidFill>
                          <a:effectLst/>
                          <a:latin typeface="+mn-lt"/>
                          <a:ea typeface="+mn-ea"/>
                          <a:cs typeface="+mn-cs"/>
                        </a:rPr>
                        <a:t>(İdareler, her yıl sistemli bir şekilde amaç ve hedeflerine yönelik riskleri belirlemelidir.)</a:t>
                      </a:r>
                    </a:p>
                  </a:txBody>
                  <a:tcPr marL="44450" marR="44450" marT="0" marB="0" anchor="ctr"/>
                </a:tc>
                <a:extLst>
                  <a:ext uri="{0D108BD9-81ED-4DB2-BD59-A6C34878D82A}">
                    <a16:rowId xmlns:a16="http://schemas.microsoft.com/office/drawing/2014/main" val="53477780"/>
                  </a:ext>
                </a:extLst>
              </a:tr>
              <a:tr h="423137">
                <a:tc>
                  <a:txBody>
                    <a:bodyPr/>
                    <a:lstStyle/>
                    <a:p>
                      <a:pPr algn="just"/>
                      <a:r>
                        <a:rPr lang="tr-TR" sz="1400" kern="1200" dirty="0">
                          <a:solidFill>
                            <a:schemeClr val="dk1"/>
                          </a:solidFill>
                          <a:effectLst/>
                          <a:latin typeface="+mn-lt"/>
                          <a:ea typeface="+mn-ea"/>
                          <a:cs typeface="+mn-cs"/>
                        </a:rPr>
                        <a:t>Evrak kayıt ve takibini yapacak otomasyon sitemi</a:t>
                      </a:r>
                    </a:p>
                  </a:txBody>
                  <a:tcPr marL="44450" marR="44450" marT="0" marB="0" anchor="ctr"/>
                </a:tc>
                <a:tc>
                  <a:txBody>
                    <a:bodyPr/>
                    <a:lstStyle/>
                    <a:p>
                      <a:pPr algn="ctr"/>
                      <a:r>
                        <a:rPr lang="tr-TR" sz="1400" kern="1200" dirty="0">
                          <a:solidFill>
                            <a:schemeClr val="dk1"/>
                          </a:solidFill>
                          <a:effectLst/>
                          <a:latin typeface="+mn-lt"/>
                          <a:ea typeface="+mn-ea"/>
                          <a:cs typeface="+mn-cs"/>
                        </a:rPr>
                        <a:t>Bilgi İşlem Daire Başkanlığı</a:t>
                      </a:r>
                    </a:p>
                  </a:txBody>
                  <a:tcPr marL="44450" marR="44450" marT="0" marB="0" anchor="ctr"/>
                </a:tc>
                <a:tc>
                  <a:txBody>
                    <a:bodyPr/>
                    <a:lstStyle/>
                    <a:p>
                      <a:pPr algn="just"/>
                      <a:r>
                        <a:rPr lang="tr-TR" sz="1400" b="1" kern="1200" dirty="0">
                          <a:solidFill>
                            <a:schemeClr val="dk1"/>
                          </a:solidFill>
                          <a:effectLst/>
                          <a:latin typeface="+mn-lt"/>
                          <a:ea typeface="+mn-ea"/>
                          <a:cs typeface="+mn-cs"/>
                        </a:rPr>
                        <a:t>BİS 15.2 </a:t>
                      </a:r>
                      <a:r>
                        <a:rPr lang="tr-TR" sz="1400" kern="1200" dirty="0">
                          <a:solidFill>
                            <a:schemeClr val="dk1"/>
                          </a:solidFill>
                          <a:effectLst/>
                          <a:latin typeface="+mn-lt"/>
                          <a:ea typeface="+mn-ea"/>
                          <a:cs typeface="+mn-cs"/>
                        </a:rPr>
                        <a:t>(Kayıt ve dosyalama sistemi kapsamlı ve güncel olmalı, yönetici ve personel tarafından ulaşılabilir ve izlenebilir olmalıdır.)</a:t>
                      </a:r>
                    </a:p>
                  </a:txBody>
                  <a:tcPr marL="44450" marR="44450" marT="0" marB="0" anchor="ctr"/>
                </a:tc>
                <a:extLst>
                  <a:ext uri="{0D108BD9-81ED-4DB2-BD59-A6C34878D82A}">
                    <a16:rowId xmlns:a16="http://schemas.microsoft.com/office/drawing/2014/main" val="3585409104"/>
                  </a:ext>
                </a:extLst>
              </a:tr>
              <a:tr h="634706">
                <a:tc>
                  <a:txBody>
                    <a:bodyPr/>
                    <a:lstStyle/>
                    <a:p>
                      <a:pPr algn="just"/>
                      <a:r>
                        <a:rPr lang="tr-TR" sz="1400" kern="1200" dirty="0">
                          <a:solidFill>
                            <a:schemeClr val="dk1"/>
                          </a:solidFill>
                          <a:effectLst/>
                          <a:latin typeface="+mn-lt"/>
                          <a:ea typeface="+mn-ea"/>
                          <a:cs typeface="+mn-cs"/>
                        </a:rPr>
                        <a:t>İnternet kullanıcıları için "Kabul edilebilir kullanıcı sözleşmesi"</a:t>
                      </a:r>
                    </a:p>
                  </a:txBody>
                  <a:tcPr marL="44450" marR="44450" marT="0" marB="0" anchor="ctr"/>
                </a:tc>
                <a:tc>
                  <a:txBody>
                    <a:bodyPr/>
                    <a:lstStyle/>
                    <a:p>
                      <a:pPr algn="ctr"/>
                      <a:r>
                        <a:rPr lang="tr-TR" sz="1400" kern="1200">
                          <a:solidFill>
                            <a:schemeClr val="dk1"/>
                          </a:solidFill>
                          <a:effectLst/>
                          <a:latin typeface="+mn-lt"/>
                          <a:ea typeface="+mn-ea"/>
                          <a:cs typeface="+mn-cs"/>
                        </a:rPr>
                        <a:t>Bilişim Sistemleri Kurulu</a:t>
                      </a:r>
                    </a:p>
                  </a:txBody>
                  <a:tcPr marL="44450" marR="44450" marT="0" marB="0" anchor="ctr"/>
                </a:tc>
                <a:tc>
                  <a:txBody>
                    <a:bodyPr/>
                    <a:lstStyle/>
                    <a:p>
                      <a:pPr algn="just"/>
                      <a:r>
                        <a:rPr lang="tr-TR" sz="1400" b="1" kern="1200" dirty="0">
                          <a:solidFill>
                            <a:schemeClr val="dk1"/>
                          </a:solidFill>
                          <a:effectLst/>
                          <a:latin typeface="+mn-lt"/>
                          <a:ea typeface="+mn-ea"/>
                          <a:cs typeface="+mn-cs"/>
                        </a:rPr>
                        <a:t>KFS 12.1 </a:t>
                      </a:r>
                      <a:r>
                        <a:rPr lang="tr-TR" sz="1400" kern="1200" dirty="0">
                          <a:solidFill>
                            <a:schemeClr val="dk1"/>
                          </a:solidFill>
                          <a:effectLst/>
                          <a:latin typeface="+mn-lt"/>
                          <a:ea typeface="+mn-ea"/>
                          <a:cs typeface="+mn-cs"/>
                        </a:rPr>
                        <a:t>(Bilgi sistemlerinin sürekliliğini ve güvenilirliğini sağlayacak kontroller yazılı olarak belirlenmeli ve</a:t>
                      </a:r>
                      <a:br>
                        <a:rPr lang="tr-TR" sz="1400" kern="1200" dirty="0">
                          <a:solidFill>
                            <a:schemeClr val="dk1"/>
                          </a:solidFill>
                          <a:effectLst/>
                          <a:latin typeface="+mn-lt"/>
                          <a:ea typeface="+mn-ea"/>
                          <a:cs typeface="+mn-cs"/>
                        </a:rPr>
                      </a:br>
                      <a:r>
                        <a:rPr lang="tr-TR" sz="1400" kern="1200" dirty="0">
                          <a:solidFill>
                            <a:schemeClr val="dk1"/>
                          </a:solidFill>
                          <a:effectLst/>
                          <a:latin typeface="+mn-lt"/>
                          <a:ea typeface="+mn-ea"/>
                          <a:cs typeface="+mn-cs"/>
                        </a:rPr>
                        <a:t>uygulanmalıdır.)</a:t>
                      </a:r>
                    </a:p>
                  </a:txBody>
                  <a:tcPr marL="44450" marR="44450" marT="0" marB="0" anchor="ctr"/>
                </a:tc>
                <a:extLst>
                  <a:ext uri="{0D108BD9-81ED-4DB2-BD59-A6C34878D82A}">
                    <a16:rowId xmlns:a16="http://schemas.microsoft.com/office/drawing/2014/main" val="400234616"/>
                  </a:ext>
                </a:extLst>
              </a:tr>
              <a:tr h="423137">
                <a:tc>
                  <a:txBody>
                    <a:bodyPr/>
                    <a:lstStyle/>
                    <a:p>
                      <a:pPr algn="just"/>
                      <a:r>
                        <a:rPr lang="tr-TR" sz="1400" kern="1200" dirty="0">
                          <a:solidFill>
                            <a:schemeClr val="dk1"/>
                          </a:solidFill>
                          <a:effectLst/>
                          <a:latin typeface="+mn-lt"/>
                          <a:ea typeface="+mn-ea"/>
                          <a:cs typeface="+mn-cs"/>
                        </a:rPr>
                        <a:t>İnternet erişiminin güvenlik ve denetiminin sağlanması için "İnternet Kullanım Talimatı"</a:t>
                      </a:r>
                    </a:p>
                  </a:txBody>
                  <a:tcPr marL="44450" marR="44450" marT="0" marB="0" anchor="ctr"/>
                </a:tc>
                <a:tc>
                  <a:txBody>
                    <a:bodyPr/>
                    <a:lstStyle/>
                    <a:p>
                      <a:pPr algn="ctr"/>
                      <a:r>
                        <a:rPr lang="tr-TR" sz="1400" kern="1200">
                          <a:solidFill>
                            <a:schemeClr val="dk1"/>
                          </a:solidFill>
                          <a:effectLst/>
                          <a:latin typeface="+mn-lt"/>
                          <a:ea typeface="+mn-ea"/>
                          <a:cs typeface="+mn-cs"/>
                        </a:rPr>
                        <a:t>Bilişim Sistemleri Kurulu</a:t>
                      </a:r>
                    </a:p>
                  </a:txBody>
                  <a:tcPr marL="44450" marR="44450" marT="0" marB="0" anchor="ctr"/>
                </a:tc>
                <a:tc>
                  <a:txBody>
                    <a:bodyPr/>
                    <a:lstStyle/>
                    <a:p>
                      <a:pPr algn="just"/>
                      <a:r>
                        <a:rPr lang="tr-TR" sz="1400" b="1" kern="1200" dirty="0">
                          <a:solidFill>
                            <a:schemeClr val="dk1"/>
                          </a:solidFill>
                          <a:effectLst/>
                          <a:latin typeface="+mn-lt"/>
                          <a:ea typeface="+mn-ea"/>
                          <a:cs typeface="+mn-cs"/>
                        </a:rPr>
                        <a:t>KFS 12.1 </a:t>
                      </a:r>
                      <a:r>
                        <a:rPr lang="tr-TR" sz="1400" kern="1200" dirty="0">
                          <a:solidFill>
                            <a:schemeClr val="dk1"/>
                          </a:solidFill>
                          <a:effectLst/>
                          <a:latin typeface="+mn-lt"/>
                          <a:ea typeface="+mn-ea"/>
                          <a:cs typeface="+mn-cs"/>
                        </a:rPr>
                        <a:t>(Bilgi sistemlerinin sürekliliğini ve güvenilirliğini sağlayacak kontroller yazılı olarak belirlenmeli ve</a:t>
                      </a:r>
                      <a:br>
                        <a:rPr lang="tr-TR" sz="1400" kern="1200" dirty="0">
                          <a:solidFill>
                            <a:schemeClr val="dk1"/>
                          </a:solidFill>
                          <a:effectLst/>
                          <a:latin typeface="+mn-lt"/>
                          <a:ea typeface="+mn-ea"/>
                          <a:cs typeface="+mn-cs"/>
                        </a:rPr>
                      </a:br>
                      <a:r>
                        <a:rPr lang="tr-TR" sz="1400" kern="1200" dirty="0">
                          <a:solidFill>
                            <a:schemeClr val="dk1"/>
                          </a:solidFill>
                          <a:effectLst/>
                          <a:latin typeface="+mn-lt"/>
                          <a:ea typeface="+mn-ea"/>
                          <a:cs typeface="+mn-cs"/>
                        </a:rPr>
                        <a:t>uygulanmalıdır.)</a:t>
                      </a:r>
                    </a:p>
                  </a:txBody>
                  <a:tcPr marL="44450" marR="44450" marT="0" marB="0" anchor="ctr"/>
                </a:tc>
                <a:extLst>
                  <a:ext uri="{0D108BD9-81ED-4DB2-BD59-A6C34878D82A}">
                    <a16:rowId xmlns:a16="http://schemas.microsoft.com/office/drawing/2014/main" val="1360075825"/>
                  </a:ext>
                </a:extLst>
              </a:tr>
            </a:tbl>
          </a:graphicData>
        </a:graphic>
      </p:graphicFrame>
      <p:sp>
        <p:nvSpPr>
          <p:cNvPr id="5" name="Metin kutusu 4">
            <a:extLst>
              <a:ext uri="{FF2B5EF4-FFF2-40B4-BE49-F238E27FC236}">
                <a16:creationId xmlns:a16="http://schemas.microsoft.com/office/drawing/2014/main" id="{2F8233D5-1B78-4B25-ACFE-50E8036D85D7}"/>
              </a:ext>
            </a:extLst>
          </p:cNvPr>
          <p:cNvSpPr txBox="1"/>
          <p:nvPr/>
        </p:nvSpPr>
        <p:spPr>
          <a:xfrm flipH="1">
            <a:off x="731669" y="1037958"/>
            <a:ext cx="10515596" cy="1200329"/>
          </a:xfrm>
          <a:prstGeom prst="rect">
            <a:avLst/>
          </a:prstGeom>
          <a:noFill/>
        </p:spPr>
        <p:txBody>
          <a:bodyPr wrap="square" rtlCol="0">
            <a:spAutoFit/>
          </a:bodyPr>
          <a:lstStyle/>
          <a:p>
            <a:pPr indent="449580" algn="just"/>
            <a:r>
              <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Eylem Planı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ile Üniversitemizde </a:t>
            </a:r>
            <a:r>
              <a:rPr lang="tr-TR" sz="2400" dirty="0">
                <a:latin typeface="Times New Roman" panose="02020603050405020304" pitchFamily="18" charset="0"/>
              </a:rPr>
              <a:t>2 adet r</a:t>
            </a:r>
            <a:r>
              <a:rPr lang="tr-TR" sz="2400" dirty="0" err="1">
                <a:latin typeface="Times New Roman" panose="02020603050405020304" pitchFamily="18" charset="0"/>
              </a:rPr>
              <a:t>ehber</a:t>
            </a:r>
            <a:r>
              <a:rPr lang="tr-TR" sz="2400" dirty="0">
                <a:latin typeface="Times New Roman" panose="02020603050405020304" pitchFamily="18" charset="0"/>
              </a:rPr>
              <a:t> (kılavuz), el kitabı, kabul edilebilir kullanıcı sözleşmesi, internet kullanım talimatı</a:t>
            </a:r>
            <a:r>
              <a:rPr lang="tr-TR" sz="2400" dirty="0">
                <a:effectLst/>
                <a:latin typeface="Times New Roman" panose="02020603050405020304" pitchFamily="18" charset="0"/>
                <a:ea typeface="Times New Roman" panose="02020603050405020304" pitchFamily="18" charset="0"/>
              </a:rPr>
              <a:t> ile evrak kayıt ve takibini yapacak </a:t>
            </a:r>
            <a:r>
              <a:rPr lang="tr-TR" sz="2400" dirty="0">
                <a:latin typeface="Times New Roman" panose="02020603050405020304" pitchFamily="18" charset="0"/>
              </a:rPr>
              <a:t>otomasyon sistemi </a:t>
            </a:r>
            <a:r>
              <a:rPr lang="tr-TR" sz="2400" dirty="0">
                <a:effectLst/>
                <a:latin typeface="Times New Roman" panose="02020603050405020304" pitchFamily="18" charset="0"/>
                <a:ea typeface="Times New Roman" panose="02020603050405020304" pitchFamily="18" charset="0"/>
              </a:rPr>
              <a:t>kurulmasına karar verilmiştir.</a:t>
            </a:r>
          </a:p>
        </p:txBody>
      </p:sp>
    </p:spTree>
    <p:extLst>
      <p:ext uri="{BB962C8B-B14F-4D97-AF65-F5344CB8AC3E}">
        <p14:creationId xmlns:p14="http://schemas.microsoft.com/office/powerpoint/2010/main" val="118664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32F469-DD72-401B-B30A-9DFF898854B5}"/>
              </a:ext>
            </a:extLst>
          </p:cNvPr>
          <p:cNvSpPr>
            <a:spLocks noGrp="1"/>
          </p:cNvSpPr>
          <p:nvPr>
            <p:ph idx="1"/>
          </p:nvPr>
        </p:nvSpPr>
        <p:spPr>
          <a:xfrm>
            <a:off x="838200" y="797442"/>
            <a:ext cx="10515600" cy="5379521"/>
          </a:xfrm>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ctr">
              <a:buNone/>
            </a:pPr>
            <a:r>
              <a:rPr lang="tr-TR" sz="2000" b="1" dirty="0">
                <a:solidFill>
                  <a:schemeClr val="accent6">
                    <a:lumMod val="75000"/>
                  </a:schemeClr>
                </a:solidFill>
              </a:rPr>
              <a:t>STRATEJİ GELİŞTİRME DAİRE BAŞKANLIĞI</a:t>
            </a:r>
          </a:p>
          <a:p>
            <a:pPr marL="0" indent="0">
              <a:buNone/>
            </a:pPr>
            <a:endParaRPr lang="tr-TR" dirty="0"/>
          </a:p>
        </p:txBody>
      </p:sp>
      <p:sp>
        <p:nvSpPr>
          <p:cNvPr id="5" name="Şerit: Yukarı Bükülmüş 4">
            <a:extLst>
              <a:ext uri="{FF2B5EF4-FFF2-40B4-BE49-F238E27FC236}">
                <a16:creationId xmlns:a16="http://schemas.microsoft.com/office/drawing/2014/main" id="{C855667C-5C35-4C97-8D57-746169976C64}"/>
              </a:ext>
            </a:extLst>
          </p:cNvPr>
          <p:cNvSpPr/>
          <p:nvPr/>
        </p:nvSpPr>
        <p:spPr>
          <a:xfrm>
            <a:off x="1244008" y="2243469"/>
            <a:ext cx="9314121" cy="1903228"/>
          </a:xfrm>
          <a:prstGeom prst="ribbon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4800" b="1" dirty="0"/>
              <a:t>TEŞEKKÜRLER</a:t>
            </a:r>
            <a:endParaRPr lang="tr-TR" sz="2800" b="1" dirty="0"/>
          </a:p>
        </p:txBody>
      </p:sp>
    </p:spTree>
    <p:extLst>
      <p:ext uri="{BB962C8B-B14F-4D97-AF65-F5344CB8AC3E}">
        <p14:creationId xmlns:p14="http://schemas.microsoft.com/office/powerpoint/2010/main" val="204482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E067F-553A-49E1-A1A0-2007ADE3C9DD}"/>
              </a:ext>
            </a:extLst>
          </p:cNvPr>
          <p:cNvSpPr>
            <a:spLocks noGrp="1"/>
          </p:cNvSpPr>
          <p:nvPr>
            <p:ph type="title"/>
          </p:nvPr>
        </p:nvSpPr>
        <p:spPr>
          <a:xfrm>
            <a:off x="838200" y="365126"/>
            <a:ext cx="10515600" cy="758292"/>
          </a:xfrm>
        </p:spPr>
        <p:txBody>
          <a:bodyPr/>
          <a:lstStyle/>
          <a:p>
            <a:pPr algn="ctr"/>
            <a:r>
              <a:rPr kumimoji="0" lang="tr-TR" altLang="tr-TR" sz="3200" b="1" i="0" u="none" strike="noStrike" kern="0" cap="none" spc="0" normalizeH="0" baseline="0" noProof="0" dirty="0">
                <a:ln>
                  <a:noFill/>
                </a:ln>
                <a:solidFill>
                  <a:srgbClr val="FF0000"/>
                </a:solidFill>
                <a:effectLst/>
                <a:uLnTx/>
                <a:uFillTx/>
                <a:latin typeface="Arial"/>
                <a:ea typeface="+mj-ea"/>
                <a:cs typeface="Arial"/>
              </a:rPr>
              <a:t>İÇ KONTROL MEVZUATI</a:t>
            </a:r>
            <a:endParaRPr lang="tr-TR" dirty="0"/>
          </a:p>
        </p:txBody>
      </p:sp>
      <p:sp>
        <p:nvSpPr>
          <p:cNvPr id="7" name="İçerik Yer Tutucusu 6">
            <a:extLst>
              <a:ext uri="{FF2B5EF4-FFF2-40B4-BE49-F238E27FC236}">
                <a16:creationId xmlns:a16="http://schemas.microsoft.com/office/drawing/2014/main" id="{3C337086-54B0-4CE4-AF3F-581BC047A7CE}"/>
              </a:ext>
            </a:extLst>
          </p:cNvPr>
          <p:cNvSpPr>
            <a:spLocks noGrp="1"/>
          </p:cNvSpPr>
          <p:nvPr>
            <p:ph idx="1"/>
          </p:nvPr>
        </p:nvSpPr>
        <p:spPr>
          <a:xfrm>
            <a:off x="838199" y="988828"/>
            <a:ext cx="10910777" cy="5049912"/>
          </a:xfrm>
        </p:spPr>
        <p:txBody>
          <a:bodyPr>
            <a:normAutofit fontScale="77500" lnSpcReduction="20000"/>
          </a:bodyPr>
          <a:lstStyle/>
          <a:p>
            <a:endParaRPr lang="tr-TR" dirty="0"/>
          </a:p>
          <a:p>
            <a:endParaRPr lang="tr-TR" dirty="0"/>
          </a:p>
          <a:p>
            <a:endParaRPr lang="tr-TR" dirty="0"/>
          </a:p>
          <a:p>
            <a:endParaRPr lang="tr-TR" dirty="0"/>
          </a:p>
          <a:p>
            <a:endParaRPr lang="tr-TR" dirty="0"/>
          </a:p>
          <a:p>
            <a:endParaRPr lang="tr-TR" dirty="0"/>
          </a:p>
          <a:p>
            <a:endParaRPr lang="tr-TR" dirty="0"/>
          </a:p>
          <a:p>
            <a:pPr marL="0" indent="0">
              <a:buNone/>
            </a:pPr>
            <a:endParaRPr lang="tr-TR" dirty="0"/>
          </a:p>
          <a:p>
            <a:pPr marL="0" indent="0">
              <a:buNone/>
            </a:pPr>
            <a:endParaRPr lang="tr-TR" dirty="0"/>
          </a:p>
          <a:p>
            <a:pPr marL="0" indent="0">
              <a:buNone/>
            </a:pPr>
            <a:endParaRPr lang="tr-TR" sz="2100" dirty="0"/>
          </a:p>
          <a:p>
            <a:pPr marL="0" indent="0">
              <a:buNone/>
            </a:pPr>
            <a:endParaRPr lang="tr-TR" sz="2100" dirty="0"/>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r>
              <a:rPr lang="tr-TR" altLang="tr-TR" sz="1400" kern="0" dirty="0">
                <a:solidFill>
                  <a:srgbClr val="000000"/>
                </a:solidFill>
                <a:latin typeface="Arial"/>
                <a:cs typeface="Arial"/>
                <a:hlinkClick r:id="rId2"/>
              </a:rPr>
              <a:t>5018 Sayılı Kamu Mali Yönetimi ve Kontrol Kanunu </a:t>
            </a:r>
            <a:r>
              <a:rPr kumimoji="0" lang="tr-TR" altLang="tr-TR" sz="1300" b="0" i="0" u="none" strike="noStrike" kern="0" cap="none" spc="0" normalizeH="0" baseline="0" noProof="0" dirty="0">
                <a:ln>
                  <a:noFill/>
                </a:ln>
                <a:solidFill>
                  <a:srgbClr val="000000"/>
                </a:solidFill>
                <a:effectLst/>
                <a:uLnTx/>
                <a:uFillTx/>
                <a:latin typeface="Arial"/>
                <a:ea typeface="+mn-ea"/>
                <a:cs typeface="Arial"/>
              </a:rPr>
              <a:t>(24.12.2003 tarih ve 25326 sayılı Resmi Gazete)</a:t>
            </a:r>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r>
              <a:rPr lang="tr-TR" altLang="tr-TR" sz="1400" kern="0" dirty="0">
                <a:solidFill>
                  <a:srgbClr val="000000"/>
                </a:solidFill>
                <a:latin typeface="Arial"/>
                <a:cs typeface="Arial"/>
                <a:hlinkClick r:id="rId3"/>
              </a:rPr>
              <a:t>İç Kontrol ve Ön Mali Kontrole İlişkin Usul ve Esaslar </a:t>
            </a:r>
            <a:r>
              <a:rPr kumimoji="0" lang="tr-TR" altLang="tr-TR" sz="1300" b="0" i="0" u="none" strike="noStrike" kern="0" cap="none" spc="0" normalizeH="0" baseline="0" noProof="0" dirty="0">
                <a:ln>
                  <a:noFill/>
                </a:ln>
                <a:solidFill>
                  <a:srgbClr val="000000"/>
                </a:solidFill>
                <a:effectLst/>
                <a:uLnTx/>
                <a:uFillTx/>
                <a:latin typeface="Arial"/>
                <a:ea typeface="+mn-ea"/>
                <a:cs typeface="Arial"/>
              </a:rPr>
              <a:t>(31.12.2005 tarih ve 26040 sayılı 3. mükerrer Resmi Gazete)</a:t>
            </a:r>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r>
              <a:rPr kumimoji="0" lang="tr-TR" altLang="tr-TR" sz="1400" b="0" i="0" u="none" strike="noStrike" kern="0" cap="none" spc="0" normalizeH="0" baseline="0" noProof="0" dirty="0">
                <a:ln>
                  <a:noFill/>
                </a:ln>
                <a:solidFill>
                  <a:srgbClr val="000000"/>
                </a:solidFill>
                <a:effectLst/>
                <a:uLnTx/>
                <a:uFillTx/>
                <a:latin typeface="Arial"/>
                <a:ea typeface="+mn-ea"/>
                <a:cs typeface="Arial"/>
                <a:hlinkClick r:id="rId4"/>
              </a:rPr>
              <a:t>Kamu İç Kontrol Standartları Tebliği </a:t>
            </a:r>
            <a:r>
              <a:rPr kumimoji="0" lang="tr-TR" altLang="tr-TR" sz="1300" b="0" i="0" u="none" strike="noStrike" kern="0" cap="none" spc="0" normalizeH="0" baseline="0" noProof="0" dirty="0">
                <a:ln>
                  <a:noFill/>
                </a:ln>
                <a:solidFill>
                  <a:srgbClr val="000000"/>
                </a:solidFill>
                <a:effectLst/>
                <a:uLnTx/>
                <a:uFillTx/>
                <a:latin typeface="Arial"/>
                <a:ea typeface="+mn-ea"/>
                <a:cs typeface="Arial"/>
              </a:rPr>
              <a:t>(26.12.2007 tarih ve 26738 sayılı Resmi Gazete)</a:t>
            </a:r>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r>
              <a:rPr kumimoji="0" lang="tr-TR" altLang="tr-TR" sz="1400" b="0" i="0" u="none" strike="noStrike" kern="0" cap="none" spc="0" normalizeH="0" baseline="0" noProof="0" dirty="0">
                <a:ln>
                  <a:noFill/>
                </a:ln>
                <a:solidFill>
                  <a:srgbClr val="000000"/>
                </a:solidFill>
                <a:effectLst/>
                <a:uLnTx/>
                <a:uFillTx/>
                <a:latin typeface="Arial"/>
                <a:ea typeface="+mn-ea"/>
                <a:cs typeface="Arial"/>
                <a:hlinkClick r:id="rId5"/>
              </a:rPr>
              <a:t>Kamu İç Kontrol Standartlarına Uyum Eylem Planı Rehberi </a:t>
            </a:r>
            <a:r>
              <a:rPr kumimoji="0" lang="tr-TR" altLang="tr-TR" sz="1300" b="0" i="0" u="none" strike="noStrike" kern="0" cap="none" spc="0" normalizeH="0" baseline="0" noProof="0" dirty="0">
                <a:ln>
                  <a:noFill/>
                </a:ln>
                <a:solidFill>
                  <a:srgbClr val="000000"/>
                </a:solidFill>
                <a:effectLst/>
                <a:uLnTx/>
                <a:uFillTx/>
                <a:latin typeface="Arial"/>
                <a:ea typeface="+mn-ea"/>
                <a:cs typeface="Arial"/>
              </a:rPr>
              <a:t>(Maliye Bakanlığı Bütçe ve Mali </a:t>
            </a:r>
            <a:r>
              <a:rPr kumimoji="0" lang="tr-TR" altLang="tr-TR" sz="1300" b="0" i="0" u="none" strike="noStrike" kern="0" cap="none" spc="0" normalizeH="0" baseline="0" noProof="0" dirty="0" err="1">
                <a:ln>
                  <a:noFill/>
                </a:ln>
                <a:solidFill>
                  <a:srgbClr val="000000"/>
                </a:solidFill>
                <a:effectLst/>
                <a:uLnTx/>
                <a:uFillTx/>
                <a:latin typeface="Arial"/>
                <a:ea typeface="+mn-ea"/>
                <a:cs typeface="Arial"/>
              </a:rPr>
              <a:t>Kont.Gen.Müd</a:t>
            </a:r>
            <a:r>
              <a:rPr kumimoji="0" lang="tr-TR" altLang="tr-TR" sz="1300" b="0" i="0" u="none" strike="noStrike" kern="0" cap="none" spc="0" normalizeH="0" baseline="0" noProof="0" dirty="0">
                <a:ln>
                  <a:noFill/>
                </a:ln>
                <a:solidFill>
                  <a:srgbClr val="000000"/>
                </a:solidFill>
                <a:effectLst/>
                <a:uLnTx/>
                <a:uFillTx/>
                <a:latin typeface="Arial"/>
                <a:ea typeface="+mn-ea"/>
                <a:cs typeface="Arial"/>
              </a:rPr>
              <a:t>. 04.02.2009 tarih ve 4005-1205 sayılı yazı ekinde yayınlandı)</a:t>
            </a:r>
            <a:endParaRPr lang="tr-TR" altLang="tr-TR" sz="1300" kern="0" dirty="0">
              <a:solidFill>
                <a:srgbClr val="000000"/>
              </a:solidFill>
              <a:latin typeface="Arial"/>
              <a:cs typeface="Arial"/>
            </a:endParaRPr>
          </a:p>
          <a:p>
            <a:pPr marL="342900" indent="-342900" fontAlgn="base">
              <a:lnSpc>
                <a:spcPct val="80000"/>
              </a:lnSpc>
              <a:spcBef>
                <a:spcPts val="600"/>
              </a:spcBef>
              <a:spcAft>
                <a:spcPct val="0"/>
              </a:spcAft>
              <a:buFont typeface="Wingdings" panose="05000000000000000000" pitchFamily="2" charset="2"/>
              <a:buChar char="Ø"/>
              <a:defRPr/>
            </a:pPr>
            <a:r>
              <a:rPr lang="tr-TR" altLang="tr-TR" sz="1400" kern="0" dirty="0">
                <a:solidFill>
                  <a:srgbClr val="000000"/>
                </a:solidFill>
                <a:latin typeface="Arial"/>
                <a:cs typeface="Arial"/>
                <a:hlinkClick r:id="rId6"/>
              </a:rPr>
              <a:t>Kamu İç Kontrol Standartlarına Uyum Genelgesi </a:t>
            </a:r>
            <a:r>
              <a:rPr lang="tr-TR" altLang="tr-TR" sz="1300" kern="0" dirty="0">
                <a:solidFill>
                  <a:srgbClr val="000000"/>
                </a:solidFill>
                <a:latin typeface="Arial"/>
                <a:cs typeface="Arial"/>
              </a:rPr>
              <a:t>(Maliye Bakanlığı Bütçe ve Mali </a:t>
            </a:r>
            <a:r>
              <a:rPr lang="tr-TR" altLang="tr-TR" sz="1300" kern="0" dirty="0" err="1">
                <a:solidFill>
                  <a:srgbClr val="000000"/>
                </a:solidFill>
                <a:latin typeface="Arial"/>
                <a:cs typeface="Arial"/>
              </a:rPr>
              <a:t>Kont.Gen.Müd</a:t>
            </a:r>
            <a:r>
              <a:rPr lang="tr-TR" altLang="tr-TR" sz="1300" kern="0" dirty="0">
                <a:solidFill>
                  <a:srgbClr val="000000"/>
                </a:solidFill>
                <a:latin typeface="Arial"/>
                <a:cs typeface="Arial"/>
              </a:rPr>
              <a:t>. 02.12.2013 tarih ve 10775 sayılı yazı)</a:t>
            </a:r>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r>
              <a:rPr lang="tr-TR" altLang="tr-TR" sz="1400" kern="0" dirty="0">
                <a:solidFill>
                  <a:srgbClr val="000000"/>
                </a:solidFill>
                <a:latin typeface="Arial"/>
                <a:cs typeface="Arial"/>
                <a:hlinkClick r:id="rId7"/>
              </a:rPr>
              <a:t>Kamu İç Kontrol Rehberi </a:t>
            </a:r>
            <a:r>
              <a:rPr lang="tr-TR" altLang="tr-TR" sz="1300" kern="0" dirty="0">
                <a:solidFill>
                  <a:srgbClr val="000000"/>
                </a:solidFill>
                <a:latin typeface="Arial"/>
                <a:cs typeface="Arial"/>
              </a:rPr>
              <a:t>(Şubat 2014) </a:t>
            </a:r>
            <a:endParaRPr lang="tr-TR" altLang="tr-TR" sz="1400" kern="0" dirty="0">
              <a:solidFill>
                <a:srgbClr val="000000"/>
              </a:solidFill>
              <a:latin typeface="Arial"/>
              <a:cs typeface="Arial"/>
            </a:endParaRPr>
          </a:p>
          <a:p>
            <a:pPr marL="342900" marR="0" lvl="0" indent="-342900" algn="l" defTabSz="914400" rtl="0" eaLnBrk="1" fontAlgn="base" latinLnBrk="0" hangingPunct="1">
              <a:lnSpc>
                <a:spcPct val="80000"/>
              </a:lnSpc>
              <a:spcBef>
                <a:spcPts val="600"/>
              </a:spcBef>
              <a:spcAft>
                <a:spcPct val="0"/>
              </a:spcAft>
              <a:buClrTx/>
              <a:buSzTx/>
              <a:buFont typeface="Wingdings" panose="05000000000000000000" pitchFamily="2" charset="2"/>
              <a:buChar char="Ø"/>
              <a:tabLst/>
              <a:defRPr/>
            </a:pPr>
            <a:endParaRPr kumimoji="0" lang="tr-TR" altLang="tr-TR" sz="1500" b="0" i="0" u="none" strike="noStrike" kern="0" cap="none" spc="0" normalizeH="0" baseline="0" noProof="0" dirty="0">
              <a:ln>
                <a:noFill/>
              </a:ln>
              <a:solidFill>
                <a:srgbClr val="000000"/>
              </a:solidFill>
              <a:effectLst/>
              <a:uLnTx/>
              <a:uFillTx/>
              <a:latin typeface="Arial"/>
              <a:ea typeface="+mn-ea"/>
              <a:cs typeface="Arial"/>
            </a:endParaRPr>
          </a:p>
          <a:p>
            <a:endParaRPr lang="tr-TR" dirty="0"/>
          </a:p>
        </p:txBody>
      </p:sp>
      <p:pic>
        <p:nvPicPr>
          <p:cNvPr id="8" name="Resim 2">
            <a:extLst>
              <a:ext uri="{FF2B5EF4-FFF2-40B4-BE49-F238E27FC236}">
                <a16:creationId xmlns:a16="http://schemas.microsoft.com/office/drawing/2014/main" id="{F75ADD49-BBD0-4BB4-BCCD-36BCB49ABB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8264" t="21651" r="3539" b="10100"/>
          <a:stretch>
            <a:fillRect/>
          </a:stretch>
        </p:blipFill>
        <p:spPr bwMode="auto">
          <a:xfrm>
            <a:off x="2402958" y="1094901"/>
            <a:ext cx="6921795" cy="349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51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0B72F-022A-41EE-BD33-CD399F1DA0E2}"/>
              </a:ext>
            </a:extLst>
          </p:cNvPr>
          <p:cNvSpPr>
            <a:spLocks noGrp="1"/>
          </p:cNvSpPr>
          <p:nvPr>
            <p:ph type="title"/>
          </p:nvPr>
        </p:nvSpPr>
        <p:spPr/>
        <p:txBody>
          <a:bodyPr/>
          <a:lstStyle/>
          <a:p>
            <a:pPr algn="ctr"/>
            <a:r>
              <a:rPr kumimoji="0" lang="tr-TR" altLang="tr-TR" sz="3200" b="1" i="0" u="none" strike="noStrike" kern="0" cap="none" spc="0" normalizeH="0" baseline="0" noProof="0" dirty="0">
                <a:ln>
                  <a:noFill/>
                </a:ln>
                <a:solidFill>
                  <a:srgbClr val="FF0000"/>
                </a:solidFill>
                <a:effectLst/>
                <a:uLnTx/>
                <a:uFillTx/>
                <a:latin typeface="Arial"/>
                <a:ea typeface="+mj-ea"/>
                <a:cs typeface="Arial"/>
              </a:rPr>
              <a:t>İÇ KONTROLDE ROL VE SORUMLULUKLAR</a:t>
            </a:r>
            <a:endParaRPr lang="tr-TR" dirty="0"/>
          </a:p>
        </p:txBody>
      </p:sp>
      <p:graphicFrame>
        <p:nvGraphicFramePr>
          <p:cNvPr id="4" name="İçerik Yer Tutucusu 3">
            <a:extLst>
              <a:ext uri="{FF2B5EF4-FFF2-40B4-BE49-F238E27FC236}">
                <a16:creationId xmlns:a16="http://schemas.microsoft.com/office/drawing/2014/main" id="{3EF2B5C5-7845-4525-8702-23DD6D37688B}"/>
              </a:ext>
            </a:extLst>
          </p:cNvPr>
          <p:cNvGraphicFramePr>
            <a:graphicFrameLocks noGrp="1"/>
          </p:cNvGraphicFramePr>
          <p:nvPr>
            <p:ph idx="1"/>
            <p:extLst>
              <p:ext uri="{D42A27DB-BD31-4B8C-83A1-F6EECF244321}">
                <p14:modId xmlns:p14="http://schemas.microsoft.com/office/powerpoint/2010/main" val="37216192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45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5BE24-4C54-4FAA-B182-2C10D68EBE92}"/>
              </a:ext>
            </a:extLst>
          </p:cNvPr>
          <p:cNvSpPr>
            <a:spLocks noGrp="1"/>
          </p:cNvSpPr>
          <p:nvPr>
            <p:ph type="title"/>
          </p:nvPr>
        </p:nvSpPr>
        <p:spPr>
          <a:xfrm>
            <a:off x="838200" y="365126"/>
            <a:ext cx="10515600" cy="726828"/>
          </a:xfrm>
        </p:spPr>
        <p:txBody>
          <a:bodyPr/>
          <a:lstStyle/>
          <a:p>
            <a:pPr algn="ctr"/>
            <a:r>
              <a:rPr kumimoji="0" lang="tr-TR" altLang="tr-TR" sz="3200" b="1" i="0" u="none" strike="noStrike" kern="0" cap="none" spc="0" normalizeH="0" baseline="0" noProof="0" dirty="0">
                <a:ln>
                  <a:noFill/>
                </a:ln>
                <a:solidFill>
                  <a:srgbClr val="FF0000"/>
                </a:solidFill>
                <a:effectLst/>
                <a:uLnTx/>
                <a:uFillTx/>
                <a:latin typeface="Arial"/>
                <a:ea typeface="+mj-ea"/>
                <a:cs typeface="Arial"/>
              </a:rPr>
              <a:t>İÇ KONTROLDE ROL VE SORUMLULUKLAR</a:t>
            </a:r>
            <a:endParaRPr lang="tr-TR" dirty="0"/>
          </a:p>
        </p:txBody>
      </p:sp>
      <p:graphicFrame>
        <p:nvGraphicFramePr>
          <p:cNvPr id="4" name="İçerik Yer Tutucusu 3">
            <a:extLst>
              <a:ext uri="{FF2B5EF4-FFF2-40B4-BE49-F238E27FC236}">
                <a16:creationId xmlns:a16="http://schemas.microsoft.com/office/drawing/2014/main" id="{61D5D2EB-A06F-4463-B68F-334CE22AAEF1}"/>
              </a:ext>
            </a:extLst>
          </p:cNvPr>
          <p:cNvGraphicFramePr>
            <a:graphicFrameLocks noGrp="1"/>
          </p:cNvGraphicFramePr>
          <p:nvPr>
            <p:ph idx="1"/>
          </p:nvPr>
        </p:nvGraphicFramePr>
        <p:xfrm>
          <a:off x="838200" y="1091956"/>
          <a:ext cx="10515600" cy="4872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83F8EDC5-56D9-4D26-B8D2-F9DFB80407D9}"/>
              </a:ext>
            </a:extLst>
          </p:cNvPr>
          <p:cNvSpPr txBox="1"/>
          <p:nvPr/>
        </p:nvSpPr>
        <p:spPr>
          <a:xfrm>
            <a:off x="926592" y="6042117"/>
            <a:ext cx="1042720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panose="020F0502020204030204"/>
                <a:ea typeface="+mn-ea"/>
                <a:cs typeface="+mn-cs"/>
              </a:rPr>
              <a:t>Özetle; İç kontrolden, rolleri farklı olmak üzere, bir idarenin bütün yönetim kademeleri ve personeli sorumludur.</a:t>
            </a:r>
            <a:endParaRPr kumimoji="0" lang="tr-TR"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9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9A38F7-1AE2-44BC-BFD1-82841EA6C847}"/>
              </a:ext>
            </a:extLst>
          </p:cNvPr>
          <p:cNvSpPr>
            <a:spLocks noGrp="1"/>
          </p:cNvSpPr>
          <p:nvPr>
            <p:ph type="title"/>
          </p:nvPr>
        </p:nvSpPr>
        <p:spPr/>
        <p:txBody>
          <a:bodyPr/>
          <a:lstStyle/>
          <a:p>
            <a:pPr algn="ctr"/>
            <a:r>
              <a:rPr kumimoji="0" lang="tr-TR" altLang="tr-TR" sz="3200" b="1" i="0" u="none" strike="noStrike" kern="0" cap="none" spc="0" normalizeH="0" baseline="0" noProof="0" dirty="0">
                <a:ln>
                  <a:noFill/>
                </a:ln>
                <a:solidFill>
                  <a:srgbClr val="FF0000"/>
                </a:solidFill>
                <a:effectLst/>
                <a:uLnTx/>
                <a:uFillTx/>
                <a:latin typeface="Arial"/>
                <a:ea typeface="+mj-ea"/>
                <a:cs typeface="Arial"/>
              </a:rPr>
              <a:t>İÇ KONTROL BİLEŞENLERİ VE STANDARTLARI</a:t>
            </a:r>
            <a:endParaRPr lang="tr-TR" dirty="0"/>
          </a:p>
        </p:txBody>
      </p:sp>
      <p:pic>
        <p:nvPicPr>
          <p:cNvPr id="5" name="İçerik Yer Tutucusu 4">
            <a:extLst>
              <a:ext uri="{FF2B5EF4-FFF2-40B4-BE49-F238E27FC236}">
                <a16:creationId xmlns:a16="http://schemas.microsoft.com/office/drawing/2014/main" id="{512938D1-1C63-4EBE-A1E6-CD67FE05CBC7}"/>
              </a:ext>
            </a:extLst>
          </p:cNvPr>
          <p:cNvPicPr>
            <a:picLocks noGrp="1" noChangeAspect="1"/>
          </p:cNvPicPr>
          <p:nvPr>
            <p:ph idx="1"/>
          </p:nvPr>
        </p:nvPicPr>
        <p:blipFill>
          <a:blip r:embed="rId2"/>
          <a:stretch>
            <a:fillRect/>
          </a:stretch>
        </p:blipFill>
        <p:spPr>
          <a:xfrm>
            <a:off x="1816100" y="1474854"/>
            <a:ext cx="8559800" cy="4351132"/>
          </a:xfrm>
        </p:spPr>
      </p:pic>
      <p:sp>
        <p:nvSpPr>
          <p:cNvPr id="3" name="Metin kutusu 2">
            <a:extLst>
              <a:ext uri="{FF2B5EF4-FFF2-40B4-BE49-F238E27FC236}">
                <a16:creationId xmlns:a16="http://schemas.microsoft.com/office/drawing/2014/main" id="{341F620B-4ABE-497E-9C80-25F14FFD89E7}"/>
              </a:ext>
            </a:extLst>
          </p:cNvPr>
          <p:cNvSpPr txBox="1"/>
          <p:nvPr/>
        </p:nvSpPr>
        <p:spPr>
          <a:xfrm>
            <a:off x="1541721" y="6028660"/>
            <a:ext cx="8834179" cy="369332"/>
          </a:xfrm>
          <a:prstGeom prst="rect">
            <a:avLst/>
          </a:prstGeom>
          <a:noFill/>
        </p:spPr>
        <p:txBody>
          <a:bodyPr wrap="square" rtlCol="0">
            <a:spAutoFit/>
          </a:bodyPr>
          <a:lstStyle/>
          <a:p>
            <a:pPr algn="ctr"/>
            <a:r>
              <a:rPr lang="tr-TR" dirty="0">
                <a:solidFill>
                  <a:srgbClr val="FF0000"/>
                </a:solidFill>
              </a:rPr>
              <a:t>Ayrıca her bileşende belirlenen standartlar için </a:t>
            </a:r>
            <a:r>
              <a:rPr lang="tr-TR" b="1" dirty="0">
                <a:solidFill>
                  <a:srgbClr val="FF0000"/>
                </a:solidFill>
              </a:rPr>
              <a:t>79 tane genel şart </a:t>
            </a:r>
            <a:r>
              <a:rPr lang="tr-TR" dirty="0">
                <a:solidFill>
                  <a:srgbClr val="FF0000"/>
                </a:solidFill>
              </a:rPr>
              <a:t>belirlenmiştir. </a:t>
            </a:r>
          </a:p>
        </p:txBody>
      </p:sp>
    </p:spTree>
    <p:extLst>
      <p:ext uri="{BB962C8B-B14F-4D97-AF65-F5344CB8AC3E}">
        <p14:creationId xmlns:p14="http://schemas.microsoft.com/office/powerpoint/2010/main" val="392137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30E2D-0162-42B8-8920-CC87E7FFC05F}"/>
              </a:ext>
            </a:extLst>
          </p:cNvPr>
          <p:cNvSpPr>
            <a:spLocks noGrp="1"/>
          </p:cNvSpPr>
          <p:nvPr>
            <p:ph type="title"/>
          </p:nvPr>
        </p:nvSpPr>
        <p:spPr/>
        <p:txBody>
          <a:bodyPr/>
          <a:lstStyle/>
          <a:p>
            <a:pPr algn="ctr"/>
            <a:r>
              <a:rPr lang="tr-TR" sz="3200" b="1" kern="0" dirty="0">
                <a:solidFill>
                  <a:srgbClr val="FF0000"/>
                </a:solidFill>
                <a:latin typeface="Arial"/>
                <a:cs typeface="Arial"/>
              </a:rPr>
              <a:t>1.KONTROL ORTAMI</a:t>
            </a:r>
          </a:p>
        </p:txBody>
      </p:sp>
      <p:graphicFrame>
        <p:nvGraphicFramePr>
          <p:cNvPr id="4" name="Tablo 4">
            <a:extLst>
              <a:ext uri="{FF2B5EF4-FFF2-40B4-BE49-F238E27FC236}">
                <a16:creationId xmlns:a16="http://schemas.microsoft.com/office/drawing/2014/main" id="{B44BC109-8A10-4E19-B749-C33264E219CF}"/>
              </a:ext>
            </a:extLst>
          </p:cNvPr>
          <p:cNvGraphicFramePr>
            <a:graphicFrameLocks noGrp="1"/>
          </p:cNvGraphicFramePr>
          <p:nvPr>
            <p:ph idx="1"/>
            <p:extLst>
              <p:ext uri="{D42A27DB-BD31-4B8C-83A1-F6EECF244321}">
                <p14:modId xmlns:p14="http://schemas.microsoft.com/office/powerpoint/2010/main" val="1846856775"/>
              </p:ext>
            </p:extLst>
          </p:nvPr>
        </p:nvGraphicFramePr>
        <p:xfrm>
          <a:off x="838200" y="1825625"/>
          <a:ext cx="10515600" cy="3383598"/>
        </p:xfrm>
        <a:graphic>
          <a:graphicData uri="http://schemas.openxmlformats.org/drawingml/2006/table">
            <a:tbl>
              <a:tblPr firstRow="1" bandRow="1">
                <a:tableStyleId>{5C22544A-7EE6-4342-B048-85BDC9FD1C3A}</a:tableStyleId>
              </a:tblPr>
              <a:tblGrid>
                <a:gridCol w="1576526">
                  <a:extLst>
                    <a:ext uri="{9D8B030D-6E8A-4147-A177-3AD203B41FA5}">
                      <a16:colId xmlns:a16="http://schemas.microsoft.com/office/drawing/2014/main" val="2894822497"/>
                    </a:ext>
                  </a:extLst>
                </a:gridCol>
                <a:gridCol w="8939074">
                  <a:extLst>
                    <a:ext uri="{9D8B030D-6E8A-4147-A177-3AD203B41FA5}">
                      <a16:colId xmlns:a16="http://schemas.microsoft.com/office/drawing/2014/main" val="632047922"/>
                    </a:ext>
                  </a:extLst>
                </a:gridCol>
              </a:tblGrid>
              <a:tr h="370840">
                <a:tc>
                  <a:txBody>
                    <a:bodyPr/>
                    <a:lstStyle/>
                    <a:p>
                      <a:pPr algn="ctr"/>
                      <a:r>
                        <a:rPr lang="tr-TR" dirty="0">
                          <a:solidFill>
                            <a:schemeClr val="tx1"/>
                          </a:solidFill>
                        </a:rPr>
                        <a:t>Standart Kod No</a:t>
                      </a:r>
                    </a:p>
                  </a:txBody>
                  <a:tcPr>
                    <a:solidFill>
                      <a:schemeClr val="accent2">
                        <a:lumMod val="60000"/>
                        <a:lumOff val="40000"/>
                      </a:schemeClr>
                    </a:solidFill>
                  </a:tcPr>
                </a:tc>
                <a:tc>
                  <a:txBody>
                    <a:bodyPr/>
                    <a:lstStyle/>
                    <a:p>
                      <a:pPr algn="ctr"/>
                      <a:r>
                        <a:rPr lang="tr-TR" sz="1800" b="1" dirty="0">
                          <a:solidFill>
                            <a:schemeClr val="tx1"/>
                          </a:solidFill>
                          <a:effectLst/>
                          <a:latin typeface="Times New Roman" panose="02020603050405020304" pitchFamily="18" charset="0"/>
                          <a:ea typeface="Times New Roman" panose="02020603050405020304" pitchFamily="18" charset="0"/>
                        </a:rPr>
                        <a:t>Kamu İç Kontrol Standardı ve Genel Şartı</a:t>
                      </a:r>
                      <a:endParaRPr lang="tr-TR"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4099663941"/>
                  </a:ext>
                </a:extLst>
              </a:tr>
              <a:tr h="370840">
                <a:tc>
                  <a:txBody>
                    <a:bodyPr/>
                    <a:lstStyle/>
                    <a:p>
                      <a:pPr algn="ctr">
                        <a:lnSpc>
                          <a:spcPct val="107000"/>
                        </a:lnSpc>
                        <a:spcAft>
                          <a:spcPts val="800"/>
                        </a:spcAft>
                      </a:pPr>
                      <a:r>
                        <a:rPr lang="tr-TR" sz="1600" b="1" dirty="0">
                          <a:solidFill>
                            <a:srgbClr val="FF0000"/>
                          </a:solidFill>
                          <a:effectLst/>
                          <a:latin typeface="Times New Roman" panose="02020603050405020304" pitchFamily="18" charset="0"/>
                          <a:ea typeface="Times New Roman" panose="02020603050405020304" pitchFamily="18" charset="0"/>
                        </a:rPr>
                        <a:t>K</a:t>
                      </a: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OS</a:t>
                      </a:r>
                      <a:r>
                        <a:rPr lang="tr-TR" sz="1600" b="1" dirty="0">
                          <a:solidFill>
                            <a:srgbClr val="FF0000"/>
                          </a:solidFill>
                          <a:effectLst/>
                          <a:latin typeface="Times New Roman" panose="02020603050405020304" pitchFamily="18" charset="0"/>
                          <a:ea typeface="Times New Roman" panose="02020603050405020304" pitchFamily="18" charset="0"/>
                        </a:rPr>
                        <a:t>1</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chemeClr val="accent6">
                        <a:lumMod val="40000"/>
                        <a:lumOff val="60000"/>
                      </a:schemeClr>
                    </a:solidFill>
                  </a:tcPr>
                </a:tc>
                <a:tc>
                  <a:txBody>
                    <a:bodyPr/>
                    <a:lstStyle/>
                    <a:p>
                      <a:pPr>
                        <a:lnSpc>
                          <a:spcPct val="107000"/>
                        </a:lnSpc>
                        <a:spcAft>
                          <a:spcPts val="800"/>
                        </a:spcAft>
                      </a:pPr>
                      <a:r>
                        <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Etik Değerler ve Dürüstlük: </a:t>
                      </a:r>
                      <a:r>
                        <a:rPr lang="tr-T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Personel davranışlarını belirleyen kuralların personel tarafından bilinmesi sağlanmalıdır.</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accent6">
                        <a:lumMod val="40000"/>
                        <a:lumOff val="60000"/>
                      </a:schemeClr>
                    </a:solidFill>
                  </a:tcPr>
                </a:tc>
                <a:extLst>
                  <a:ext uri="{0D108BD9-81ED-4DB2-BD59-A6C34878D82A}">
                    <a16:rowId xmlns:a16="http://schemas.microsoft.com/office/drawing/2014/main" val="3428649747"/>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KOS 1.1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lnSpc>
                          <a:spcPct val="107000"/>
                        </a:lnSpc>
                        <a:spcAft>
                          <a:spcPts val="800"/>
                        </a:spcAft>
                      </a:pPr>
                      <a:r>
                        <a:rPr lang="tr-TR" sz="1400" dirty="0">
                          <a:effectLst/>
                          <a:latin typeface="Times New Roman" panose="02020603050405020304" pitchFamily="18" charset="0"/>
                          <a:ea typeface="Times New Roman" panose="02020603050405020304" pitchFamily="18" charset="0"/>
                        </a:rPr>
                        <a:t>İç kontrol sistemi ve işleyişi yönetici ve personel tarafından sahiplenilmeli ve desteklenmelidir.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solidFill>
                  </a:tcPr>
                </a:tc>
                <a:extLst>
                  <a:ext uri="{0D108BD9-81ED-4DB2-BD59-A6C34878D82A}">
                    <a16:rowId xmlns:a16="http://schemas.microsoft.com/office/drawing/2014/main" val="1250041327"/>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1.2</a:t>
                      </a:r>
                    </a:p>
                  </a:txBody>
                  <a:tcPr marL="44450" marR="44450" marT="9525" marB="0" anchor="ctr">
                    <a:solidFill>
                      <a:schemeClr val="bg2"/>
                    </a:solidFill>
                  </a:tcPr>
                </a:tc>
                <a:tc>
                  <a:txBody>
                    <a:bodyPr/>
                    <a:lstStyle/>
                    <a:p>
                      <a:pPr algn="just">
                        <a:lnSpc>
                          <a:spcPct val="107000"/>
                        </a:lnSpc>
                        <a:spcAft>
                          <a:spcPts val="800"/>
                        </a:spcAft>
                      </a:pPr>
                      <a:r>
                        <a:rPr lang="tr-TR" sz="1400" kern="1200" dirty="0">
                          <a:solidFill>
                            <a:schemeClr val="dk1"/>
                          </a:solidFill>
                          <a:effectLst/>
                          <a:latin typeface="Times New Roman" panose="02020603050405020304" pitchFamily="18" charset="0"/>
                          <a:ea typeface="Times New Roman" panose="02020603050405020304" pitchFamily="18" charset="0"/>
                          <a:cs typeface="+mn-cs"/>
                        </a:rPr>
                        <a:t>İdarenin yöneticileri iç kontrol sisteminin uygulanmasında personele örnek olmalıdır.</a:t>
                      </a:r>
                      <a:endParaRPr lang="tr-TR" sz="1400"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extLst>
                  <a:ext uri="{0D108BD9-81ED-4DB2-BD59-A6C34878D82A}">
                    <a16:rowId xmlns:a16="http://schemas.microsoft.com/office/drawing/2014/main" val="570396777"/>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1.3</a:t>
                      </a:r>
                    </a:p>
                  </a:txBody>
                  <a:tcPr marL="44450" marR="44450" marT="9525" marB="0" anchor="ctr">
                    <a:solidFill>
                      <a:schemeClr val="bg2"/>
                    </a:solidFill>
                  </a:tcPr>
                </a:tc>
                <a:tc>
                  <a:txBody>
                    <a:bodyPr/>
                    <a:lstStyle/>
                    <a:p>
                      <a:pPr algn="just">
                        <a:lnSpc>
                          <a:spcPct val="107000"/>
                        </a:lnSpc>
                        <a:spcAft>
                          <a:spcPts val="800"/>
                        </a:spcAft>
                      </a:pPr>
                      <a:r>
                        <a:rPr lang="tr-TR" sz="1400" dirty="0">
                          <a:effectLst/>
                          <a:latin typeface="Times New Roman" panose="02020603050405020304" pitchFamily="18" charset="0"/>
                          <a:ea typeface="Times New Roman" panose="02020603050405020304" pitchFamily="18" charset="0"/>
                        </a:rPr>
                        <a:t>Etik kurallar bilinmeli ve tüm faaliyetlerde bu kurallara uyulmalıdır.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solidFill>
                  </a:tcPr>
                </a:tc>
                <a:extLst>
                  <a:ext uri="{0D108BD9-81ED-4DB2-BD59-A6C34878D82A}">
                    <a16:rowId xmlns:a16="http://schemas.microsoft.com/office/drawing/2014/main" val="2537852957"/>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1.4</a:t>
                      </a:r>
                    </a:p>
                  </a:txBody>
                  <a:tcPr marL="44450" marR="44450" marT="9525" marB="0" anchor="ctr">
                    <a:solidFill>
                      <a:schemeClr val="bg2"/>
                    </a:solidFill>
                  </a:tcPr>
                </a:tc>
                <a:tc>
                  <a:txBody>
                    <a:bodyPr/>
                    <a:lstStyle/>
                    <a:p>
                      <a:pPr algn="just">
                        <a:lnSpc>
                          <a:spcPct val="107000"/>
                        </a:lnSpc>
                        <a:spcAft>
                          <a:spcPts val="800"/>
                        </a:spcAft>
                      </a:pPr>
                      <a:r>
                        <a:rPr lang="tr-TR" sz="1400" dirty="0">
                          <a:effectLst/>
                          <a:latin typeface="Times New Roman" panose="02020603050405020304" pitchFamily="18" charset="0"/>
                          <a:ea typeface="Times New Roman" panose="02020603050405020304" pitchFamily="18" charset="0"/>
                        </a:rPr>
                        <a:t>Faaliyetlerde dürüstlük, saydamlık ve hesap verebilirlik sağlanmalıdır.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solidFill>
                  </a:tcPr>
                </a:tc>
                <a:extLst>
                  <a:ext uri="{0D108BD9-81ED-4DB2-BD59-A6C34878D82A}">
                    <a16:rowId xmlns:a16="http://schemas.microsoft.com/office/drawing/2014/main" val="1740685475"/>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1.5</a:t>
                      </a:r>
                    </a:p>
                  </a:txBody>
                  <a:tcPr marL="44450" marR="44450" marT="9525" marB="0" anchor="ctr">
                    <a:solidFill>
                      <a:schemeClr val="bg2"/>
                    </a:solidFill>
                  </a:tcPr>
                </a:tc>
                <a:tc>
                  <a:txBody>
                    <a:bodyPr/>
                    <a:lstStyle/>
                    <a:p>
                      <a:pPr algn="just">
                        <a:lnSpc>
                          <a:spcPct val="107000"/>
                        </a:lnSpc>
                        <a:spcAft>
                          <a:spcPts val="800"/>
                        </a:spcAft>
                      </a:pPr>
                      <a:r>
                        <a:rPr lang="tr-TR" sz="1400" dirty="0">
                          <a:effectLst/>
                          <a:latin typeface="Times New Roman" panose="02020603050405020304" pitchFamily="18" charset="0"/>
                          <a:ea typeface="Times New Roman" panose="02020603050405020304" pitchFamily="18" charset="0"/>
                        </a:rPr>
                        <a:t>İdarenin personeline ve hizmet verilenlere adil ve eşit davranılmalıdır.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solidFill>
                  </a:tcPr>
                </a:tc>
                <a:extLst>
                  <a:ext uri="{0D108BD9-81ED-4DB2-BD59-A6C34878D82A}">
                    <a16:rowId xmlns:a16="http://schemas.microsoft.com/office/drawing/2014/main" val="2419341672"/>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1.6</a:t>
                      </a:r>
                    </a:p>
                  </a:txBody>
                  <a:tcPr marL="44450" marR="44450" marT="9525" marB="0" anchor="ctr">
                    <a:solidFill>
                      <a:schemeClr val="bg2"/>
                    </a:solidFill>
                  </a:tcPr>
                </a:tc>
                <a:tc>
                  <a:txBody>
                    <a:bodyPr/>
                    <a:lstStyle/>
                    <a:p>
                      <a:pPr algn="just">
                        <a:lnSpc>
                          <a:spcPct val="107000"/>
                        </a:lnSpc>
                        <a:spcAft>
                          <a:spcPts val="800"/>
                        </a:spcAft>
                      </a:pPr>
                      <a:r>
                        <a:rPr lang="tr-TR" sz="1400" dirty="0">
                          <a:effectLst/>
                          <a:latin typeface="Times New Roman" panose="02020603050405020304" pitchFamily="18" charset="0"/>
                          <a:ea typeface="Times New Roman" panose="02020603050405020304" pitchFamily="18" charset="0"/>
                        </a:rPr>
                        <a:t>İdarenin faaliyetlerine ilişkin tüm bilgi ve belgeler doğru, tam ve güvenilir olmalıdır.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solidFill>
                  </a:tcPr>
                </a:tc>
                <a:extLst>
                  <a:ext uri="{0D108BD9-81ED-4DB2-BD59-A6C34878D82A}">
                    <a16:rowId xmlns:a16="http://schemas.microsoft.com/office/drawing/2014/main" val="3227582426"/>
                  </a:ext>
                </a:extLst>
              </a:tr>
            </a:tbl>
          </a:graphicData>
        </a:graphic>
      </p:graphicFrame>
    </p:spTree>
    <p:extLst>
      <p:ext uri="{BB962C8B-B14F-4D97-AF65-F5344CB8AC3E}">
        <p14:creationId xmlns:p14="http://schemas.microsoft.com/office/powerpoint/2010/main" val="317505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D057A0-7F6B-4973-8836-04374219E951}"/>
              </a:ext>
            </a:extLst>
          </p:cNvPr>
          <p:cNvSpPr>
            <a:spLocks noGrp="1"/>
          </p:cNvSpPr>
          <p:nvPr>
            <p:ph type="title"/>
          </p:nvPr>
        </p:nvSpPr>
        <p:spPr/>
        <p:txBody>
          <a:bodyPr/>
          <a:lstStyle/>
          <a:p>
            <a:pPr algn="ctr"/>
            <a:r>
              <a:rPr kumimoji="0" lang="tr-TR" sz="3200" b="1" i="0" u="none" strike="noStrike" kern="0" cap="none" spc="0" normalizeH="0" baseline="0" noProof="0" dirty="0">
                <a:ln>
                  <a:noFill/>
                </a:ln>
                <a:solidFill>
                  <a:srgbClr val="FF0000"/>
                </a:solidFill>
                <a:effectLst/>
                <a:uLnTx/>
                <a:uFillTx/>
                <a:latin typeface="Arial"/>
                <a:ea typeface="+mj-ea"/>
                <a:cs typeface="Arial"/>
              </a:rPr>
              <a:t>1.KONTROL ORTAMI</a:t>
            </a:r>
            <a:endParaRPr lang="tr-TR" dirty="0"/>
          </a:p>
        </p:txBody>
      </p:sp>
      <p:graphicFrame>
        <p:nvGraphicFramePr>
          <p:cNvPr id="4" name="Tablo 4">
            <a:extLst>
              <a:ext uri="{FF2B5EF4-FFF2-40B4-BE49-F238E27FC236}">
                <a16:creationId xmlns:a16="http://schemas.microsoft.com/office/drawing/2014/main" id="{71E900A6-8E0C-417B-BE39-5C7913A2BB3C}"/>
              </a:ext>
            </a:extLst>
          </p:cNvPr>
          <p:cNvGraphicFramePr>
            <a:graphicFrameLocks noGrp="1"/>
          </p:cNvGraphicFramePr>
          <p:nvPr>
            <p:ph idx="1"/>
            <p:extLst>
              <p:ext uri="{D42A27DB-BD31-4B8C-83A1-F6EECF244321}">
                <p14:modId xmlns:p14="http://schemas.microsoft.com/office/powerpoint/2010/main" val="611552249"/>
              </p:ext>
            </p:extLst>
          </p:nvPr>
        </p:nvGraphicFramePr>
        <p:xfrm>
          <a:off x="838200" y="1825625"/>
          <a:ext cx="10515600" cy="4339019"/>
        </p:xfrm>
        <a:graphic>
          <a:graphicData uri="http://schemas.openxmlformats.org/drawingml/2006/table">
            <a:tbl>
              <a:tblPr firstRow="1" bandRow="1">
                <a:tableStyleId>{5C22544A-7EE6-4342-B048-85BDC9FD1C3A}</a:tableStyleId>
              </a:tblPr>
              <a:tblGrid>
                <a:gridCol w="1541016">
                  <a:extLst>
                    <a:ext uri="{9D8B030D-6E8A-4147-A177-3AD203B41FA5}">
                      <a16:colId xmlns:a16="http://schemas.microsoft.com/office/drawing/2014/main" val="1584220914"/>
                    </a:ext>
                  </a:extLst>
                </a:gridCol>
                <a:gridCol w="8974584">
                  <a:extLst>
                    <a:ext uri="{9D8B030D-6E8A-4147-A177-3AD203B41FA5}">
                      <a16:colId xmlns:a16="http://schemas.microsoft.com/office/drawing/2014/main" val="3028643176"/>
                    </a:ext>
                  </a:extLst>
                </a:gridCol>
              </a:tblGrid>
              <a:tr h="370840">
                <a:tc>
                  <a:txBody>
                    <a:bodyPr/>
                    <a:lstStyle/>
                    <a:p>
                      <a:pPr algn="ctr"/>
                      <a:r>
                        <a:rPr lang="tr-TR" dirty="0">
                          <a:solidFill>
                            <a:schemeClr val="tx1"/>
                          </a:solidFill>
                        </a:rPr>
                        <a:t>Standart Kod No</a:t>
                      </a:r>
                    </a:p>
                  </a:txBody>
                  <a:tcPr>
                    <a:solidFill>
                      <a:schemeClr val="accent2">
                        <a:lumMod val="60000"/>
                        <a:lumOff val="40000"/>
                      </a:schemeClr>
                    </a:solidFill>
                  </a:tcPr>
                </a:tc>
                <a:tc>
                  <a:txBody>
                    <a:bodyPr/>
                    <a:lstStyle/>
                    <a:p>
                      <a:pPr algn="ctr"/>
                      <a:r>
                        <a:rPr lang="tr-TR" sz="1800" b="1" dirty="0">
                          <a:solidFill>
                            <a:schemeClr val="tx1"/>
                          </a:solidFill>
                          <a:effectLst/>
                          <a:latin typeface="Times New Roman" panose="02020603050405020304" pitchFamily="18" charset="0"/>
                          <a:ea typeface="Times New Roman" panose="02020603050405020304" pitchFamily="18" charset="0"/>
                        </a:rPr>
                        <a:t>Kamu İç Kontrol Standardı ve Genel Şartı</a:t>
                      </a:r>
                      <a:endParaRPr lang="tr-TR"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1873735341"/>
                  </a:ext>
                </a:extLst>
              </a:tr>
              <a:tr h="370840">
                <a:tc>
                  <a:txBody>
                    <a:bodyPr/>
                    <a:lstStyle/>
                    <a:p>
                      <a:pPr marL="0" algn="ctr"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KOS2</a:t>
                      </a:r>
                      <a:endParaRPr lang="tr-TR" sz="1600" b="1"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tc>
                  <a:txBody>
                    <a:bodyPr/>
                    <a:lstStyle/>
                    <a:p>
                      <a:pPr marL="0" algn="just" defTabSz="914400" rtl="0" eaLnBrk="1" latinLnBrk="0" hangingPunct="1">
                        <a:lnSpc>
                          <a:spcPct val="107000"/>
                        </a:lnSpc>
                        <a:spcAft>
                          <a:spcPts val="80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Misyon, organizasyon yapısı ve görevler: </a:t>
                      </a:r>
                      <a:r>
                        <a:rPr lang="tr-TR" sz="1600" b="0" kern="1200" dirty="0">
                          <a:solidFill>
                            <a:srgbClr val="FF0000"/>
                          </a:solidFill>
                          <a:effectLst/>
                          <a:latin typeface="Times New Roman" panose="02020603050405020304" pitchFamily="18" charset="0"/>
                          <a:ea typeface="Times New Roman" panose="02020603050405020304" pitchFamily="18" charset="0"/>
                          <a:cs typeface="+mn-cs"/>
                        </a:rPr>
                        <a:t>İdarelerin misyonu ile birimlerin ve personelin görev tanımları yazılı olarak belirlenmeli, personele duyurulmalı ve idarede uygun bir organizasyon yapısı oluşturulmalıdır.</a:t>
                      </a:r>
                      <a:endParaRPr lang="tr-TR" sz="1600" b="0" kern="1200" dirty="0">
                        <a:solidFill>
                          <a:srgbClr val="FF0000"/>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accent6">
                        <a:lumMod val="40000"/>
                        <a:lumOff val="60000"/>
                      </a:schemeClr>
                    </a:solidFill>
                  </a:tcPr>
                </a:tc>
                <a:extLst>
                  <a:ext uri="{0D108BD9-81ED-4DB2-BD59-A6C34878D82A}">
                    <a16:rowId xmlns:a16="http://schemas.microsoft.com/office/drawing/2014/main" val="2795879238"/>
                  </a:ext>
                </a:extLst>
              </a:tr>
              <a:tr h="370840">
                <a:tc>
                  <a:txBody>
                    <a:bodyPr/>
                    <a:lstStyle/>
                    <a:p>
                      <a:pPr marL="0" algn="ctr" defTabSz="914400" rtl="0" eaLnBrk="1" latinLnBrk="0" hangingPunct="1">
                        <a:lnSpc>
                          <a:spcPct val="107000"/>
                        </a:lnSpc>
                        <a:spcAft>
                          <a:spcPts val="800"/>
                        </a:spcAft>
                      </a:pPr>
                      <a:r>
                        <a:rPr lang="tr-TR" sz="1400" b="1" kern="1200" dirty="0">
                          <a:solidFill>
                            <a:schemeClr val="dk1"/>
                          </a:solidFill>
                          <a:effectLst/>
                          <a:latin typeface="Times New Roman" panose="02020603050405020304" pitchFamily="18" charset="0"/>
                          <a:ea typeface="Times New Roman" panose="02020603050405020304" pitchFamily="18" charset="0"/>
                          <a:cs typeface="+mn-cs"/>
                        </a:rPr>
                        <a:t>KOS 2.1</a:t>
                      </a:r>
                      <a:endParaRPr lang="tr-TR" sz="1400" b="1" kern="1200" dirty="0">
                        <a:solidFill>
                          <a:schemeClr val="dk1"/>
                        </a:solidFill>
                        <a:effectLst/>
                        <a:latin typeface="Times New Roman" panose="02020603050405020304" pitchFamily="18" charset="0"/>
                        <a:ea typeface="Calibri" panose="020F0502020204030204" pitchFamily="34" charset="0"/>
                        <a:cs typeface="+mn-cs"/>
                      </a:endParaRP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cs typeface="+mn-cs"/>
                        </a:rPr>
                        <a:t>İdarenin misyonu yazılı olarak belirlenmeli, duyurulmalı ve personel tarafından benimsenmesi sağlanmalıdır.</a:t>
                      </a:r>
                    </a:p>
                  </a:txBody>
                  <a:tcPr>
                    <a:solidFill>
                      <a:schemeClr val="bg2"/>
                    </a:solidFill>
                  </a:tcPr>
                </a:tc>
                <a:extLst>
                  <a:ext uri="{0D108BD9-81ED-4DB2-BD59-A6C34878D82A}">
                    <a16:rowId xmlns:a16="http://schemas.microsoft.com/office/drawing/2014/main" val="1973163426"/>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2.2</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Misyonun gerçekleştirilmesini sağlamak üzere idare birimleri ve alt birimlerince yürütülecek görevler yazılı olarak tanımlanmalı ve duyurulmalıdır.</a:t>
                      </a:r>
                    </a:p>
                  </a:txBody>
                  <a:tcPr>
                    <a:solidFill>
                      <a:schemeClr val="bg2"/>
                    </a:solidFill>
                  </a:tcPr>
                </a:tc>
                <a:extLst>
                  <a:ext uri="{0D108BD9-81ED-4DB2-BD59-A6C34878D82A}">
                    <a16:rowId xmlns:a16="http://schemas.microsoft.com/office/drawing/2014/main" val="2109933475"/>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2.3</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 birimlerinde personelin görevlerini ve bu görevlere ilişkin yetki ve sorumluluklarını kapsayan görev dağılım çizelgesi oluşturulmalı ve personele bildirilmelidir.</a:t>
                      </a:r>
                    </a:p>
                  </a:txBody>
                  <a:tcPr>
                    <a:solidFill>
                      <a:schemeClr val="bg2"/>
                    </a:solidFill>
                  </a:tcPr>
                </a:tc>
                <a:extLst>
                  <a:ext uri="{0D108BD9-81ED-4DB2-BD59-A6C34878D82A}">
                    <a16:rowId xmlns:a16="http://schemas.microsoft.com/office/drawing/2014/main" val="566386821"/>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2.4</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ve birimlerinin teşkilat şeması olmalı ve buna bağlı olarak fonksiyonel görev dağılımı belirlenmelidir.</a:t>
                      </a:r>
                    </a:p>
                  </a:txBody>
                  <a:tcPr>
                    <a:solidFill>
                      <a:schemeClr val="bg2"/>
                    </a:solidFill>
                  </a:tcPr>
                </a:tc>
                <a:extLst>
                  <a:ext uri="{0D108BD9-81ED-4DB2-BD59-A6C34878D82A}">
                    <a16:rowId xmlns:a16="http://schemas.microsoft.com/office/drawing/2014/main" val="3015548707"/>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2.5</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ve birimlerinin organizasyon yapısı, temel yetki ve sorumluluk dağılımı, hesap verebilirlik ve uygun raporlama ilişkisini gösterecek şekilde olmalıdır.</a:t>
                      </a:r>
                    </a:p>
                  </a:txBody>
                  <a:tcPr>
                    <a:solidFill>
                      <a:schemeClr val="bg2"/>
                    </a:solidFill>
                  </a:tcPr>
                </a:tc>
                <a:extLst>
                  <a:ext uri="{0D108BD9-81ED-4DB2-BD59-A6C34878D82A}">
                    <a16:rowId xmlns:a16="http://schemas.microsoft.com/office/drawing/2014/main" val="2912166860"/>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2.6</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İdarenin yöneticileri, faaliyetlerin yürütülmesinde hassas görevlere ilişkin prosedürleri belirlemeli ve personele duyurmalıdır. </a:t>
                      </a:r>
                    </a:p>
                  </a:txBody>
                  <a:tcPr>
                    <a:solidFill>
                      <a:schemeClr val="bg2"/>
                    </a:solidFill>
                  </a:tcPr>
                </a:tc>
                <a:extLst>
                  <a:ext uri="{0D108BD9-81ED-4DB2-BD59-A6C34878D82A}">
                    <a16:rowId xmlns:a16="http://schemas.microsoft.com/office/drawing/2014/main" val="2864009320"/>
                  </a:ext>
                </a:extLst>
              </a:tr>
              <a:tr h="370840">
                <a:tc>
                  <a:txBody>
                    <a:bodyPr/>
                    <a:lstStyle/>
                    <a:p>
                      <a:pPr algn="ct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KOS 2.7</a:t>
                      </a:r>
                    </a:p>
                  </a:txBody>
                  <a:tcPr marL="44450" marR="44450" marT="9525" marB="0" anchor="ctr">
                    <a:solidFill>
                      <a:schemeClr val="bg2"/>
                    </a:solidFill>
                  </a:tcPr>
                </a:tc>
                <a:tc>
                  <a:txBody>
                    <a:bodyPr/>
                    <a:lstStyle/>
                    <a:p>
                      <a:pPr algn="just"/>
                      <a:r>
                        <a:rPr lang="tr-TR" sz="1400" kern="1200" dirty="0">
                          <a:solidFill>
                            <a:schemeClr val="dk1"/>
                          </a:solidFill>
                          <a:effectLst/>
                          <a:latin typeface="Times New Roman" panose="02020603050405020304" pitchFamily="18" charset="0"/>
                          <a:ea typeface="+mn-ea"/>
                          <a:cs typeface="+mn-cs"/>
                        </a:rPr>
                        <a:t>Her düzeydeki yöneticiler verilen görevlerin sonucunu izlemeye yönelik mekanizmalar oluşturmalıdır.</a:t>
                      </a:r>
                    </a:p>
                  </a:txBody>
                  <a:tcPr>
                    <a:solidFill>
                      <a:schemeClr val="bg2"/>
                    </a:solidFill>
                  </a:tcPr>
                </a:tc>
                <a:extLst>
                  <a:ext uri="{0D108BD9-81ED-4DB2-BD59-A6C34878D82A}">
                    <a16:rowId xmlns:a16="http://schemas.microsoft.com/office/drawing/2014/main" val="88780959"/>
                  </a:ext>
                </a:extLst>
              </a:tr>
            </a:tbl>
          </a:graphicData>
        </a:graphic>
      </p:graphicFrame>
    </p:spTree>
    <p:extLst>
      <p:ext uri="{BB962C8B-B14F-4D97-AF65-F5344CB8AC3E}">
        <p14:creationId xmlns:p14="http://schemas.microsoft.com/office/powerpoint/2010/main" val="390660227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4478</Words>
  <Application>Microsoft Office PowerPoint</Application>
  <PresentationFormat>Geniş ekran</PresentationFormat>
  <Paragraphs>511</Paragraphs>
  <Slides>31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Arial Narrow</vt:lpstr>
      <vt:lpstr>Arial TUR</vt:lpstr>
      <vt:lpstr>Calibri</vt:lpstr>
      <vt:lpstr>Calibri Light</vt:lpstr>
      <vt:lpstr>Times New Roman</vt:lpstr>
      <vt:lpstr>Wingdings</vt:lpstr>
      <vt:lpstr>Office Teması</vt:lpstr>
      <vt:lpstr>  BOLU ABANT İZZET BAYSAL ÜNİVERSİTESİ </vt:lpstr>
      <vt:lpstr>İÇ KONTROL</vt:lpstr>
      <vt:lpstr>İÇ KONTROLÜN TANIMI</vt:lpstr>
      <vt:lpstr>İÇ KONTROL MEVZUATI</vt:lpstr>
      <vt:lpstr>İÇ KONTROLDE ROL VE SORUMLULUKLAR</vt:lpstr>
      <vt:lpstr>İÇ KONTROLDE ROL VE SORUMLULUKLAR</vt:lpstr>
      <vt:lpstr>İÇ KONTROL BİLEŞENLERİ VE STANDARTLARI</vt:lpstr>
      <vt:lpstr>1.KONTROL ORTAMI</vt:lpstr>
      <vt:lpstr>1.KONTROL ORTAMI</vt:lpstr>
      <vt:lpstr>1.KONTROL ORTAMI</vt:lpstr>
      <vt:lpstr>1.KONTROL ORTAMI</vt:lpstr>
      <vt:lpstr>2.RİSK DEĞERLENDİRME</vt:lpstr>
      <vt:lpstr>3.KONTROL FAALİYETLERİ</vt:lpstr>
      <vt:lpstr>3.KONTROL FAALİYETLERİ</vt:lpstr>
      <vt:lpstr>3.KONTROL FAALİYETLERİ</vt:lpstr>
      <vt:lpstr>4.BİLGİ VE İLETİŞİM</vt:lpstr>
      <vt:lpstr>4.BİLGİ VE İLETİŞİM</vt:lpstr>
      <vt:lpstr>4.BİLGİ VE İLETİŞİM</vt:lpstr>
      <vt:lpstr>5.İZLEME</vt:lpstr>
      <vt:lpstr>ÜNİVERSİTEMİZ ÇALIŞMALARI</vt:lpstr>
      <vt:lpstr>EYLEM PLANI İLE KURULAN BİRİMLER</vt:lpstr>
      <vt:lpstr>EYLEM PLANI İLE KURULAN KURULLAR</vt:lpstr>
      <vt:lpstr>PowerPoint Sunusu</vt:lpstr>
      <vt:lpstr>PowerPoint Sunusu</vt:lpstr>
      <vt:lpstr>PowerPoint Sunusu</vt:lpstr>
      <vt:lpstr>PowerPoint Sunusu</vt:lpstr>
      <vt:lpstr>EYLEM PLANI İLE YAPILACAK MEVZUAT DÜZENLEMELERİ</vt:lpstr>
      <vt:lpstr>PowerPoint Sunusu</vt:lpstr>
      <vt:lpstr>PowerPoint Sunusu</vt:lpstr>
      <vt:lpstr>EYLEM PLANI İLE YAPILACAK DİĞER DÜZENLEMELER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BOLU ABANT İZZET BAYSAL ÜNİVERSİTESİ</dc:title>
  <dc:creator>Tevhide Çalışkan</dc:creator>
  <cp:lastModifiedBy>Şükriye Aslan</cp:lastModifiedBy>
  <cp:revision>50</cp:revision>
  <dcterms:created xsi:type="dcterms:W3CDTF">2020-10-01T08:59:54Z</dcterms:created>
  <dcterms:modified xsi:type="dcterms:W3CDTF">2024-03-29T10:59:17Z</dcterms:modified>
</cp:coreProperties>
</file>